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500" r:id="rId5"/>
    <p:sldId id="501" r:id="rId6"/>
    <p:sldId id="511" r:id="rId7"/>
    <p:sldId id="521" r:id="rId8"/>
    <p:sldId id="512" r:id="rId9"/>
    <p:sldId id="514" r:id="rId10"/>
    <p:sldId id="523" r:id="rId11"/>
    <p:sldId id="517" r:id="rId12"/>
    <p:sldId id="524" r:id="rId13"/>
    <p:sldId id="520" r:id="rId14"/>
    <p:sldId id="519" r:id="rId15"/>
    <p:sldId id="527" r:id="rId16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k Rostron" initials="KR" lastIdx="11" clrIdx="0">
    <p:extLst>
      <p:ext uri="{19B8F6BF-5375-455C-9EA6-DF929625EA0E}">
        <p15:presenceInfo xmlns:p15="http://schemas.microsoft.com/office/powerpoint/2012/main" userId="066b68e4031b35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C2E5F0"/>
    <a:srgbClr val="25C1A3"/>
    <a:srgbClr val="001057"/>
    <a:srgbClr val="4472C4"/>
    <a:srgbClr val="A1D6E7"/>
    <a:srgbClr val="E7F5F9"/>
    <a:srgbClr val="BFBFBF"/>
    <a:srgbClr val="CAD7EE"/>
    <a:srgbClr val="CF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8" autoAdjust="0"/>
    <p:restoredTop sz="95332" autoAdjust="0"/>
  </p:normalViewPr>
  <p:slideViewPr>
    <p:cSldViewPr snapToGrid="0" snapToObjects="1">
      <p:cViewPr varScale="1">
        <p:scale>
          <a:sx n="152" d="100"/>
          <a:sy n="152" d="100"/>
        </p:scale>
        <p:origin x="84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397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4E3A31-24EB-CD47-B2E5-CC382ABA2B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5DD89-9382-6548-B7FE-88318D39EB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5733" y="1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28A7490-41BD-084E-B919-ECCBD42C35F8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C6EB9-B3B9-5D46-BEC0-68322E326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BDCCD-9A6C-E04B-A543-C0D95972EA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E6B2337F-36AE-DF4D-8D4E-B117C74C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0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3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6913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CD56CE83-CD7E-4929-AF14-43DEBA75BB6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78477"/>
            <a:ext cx="5615940" cy="3664208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2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8" cy="466912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FFA35CD8-A265-4A81-A47E-39C538B4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6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Source:-</a:t>
            </a:r>
          </a:p>
          <a:p>
            <a:r>
              <a:rPr lang="en-IN" dirty="0"/>
              <a:t>https://pixabay.com/en/architecture-modern-building-facade-1048092/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35CD8-A265-4A81-A47E-39C538B4B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830036-49C7-549C-F213-8E0A838AF6E5}"/>
              </a:ext>
            </a:extLst>
          </p:cNvPr>
          <p:cNvSpPr/>
          <p:nvPr userDrawn="1"/>
        </p:nvSpPr>
        <p:spPr>
          <a:xfrm>
            <a:off x="5778123" y="-6339"/>
            <a:ext cx="3381094" cy="5149839"/>
          </a:xfrm>
          <a:prstGeom prst="rect">
            <a:avLst/>
          </a:prstGeom>
          <a:gradFill>
            <a:gsLst>
              <a:gs pos="0">
                <a:schemeClr val="accent3"/>
              </a:gs>
              <a:gs pos="5400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722133EE-A94E-E125-418A-D8864B285712}"/>
              </a:ext>
            </a:extLst>
          </p:cNvPr>
          <p:cNvSpPr>
            <a:spLocks/>
          </p:cNvSpPr>
          <p:nvPr userDrawn="1"/>
        </p:nvSpPr>
        <p:spPr bwMode="auto">
          <a:xfrm>
            <a:off x="3432481" y="1611476"/>
            <a:ext cx="918662" cy="916188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78BC3CA-0E51-AFC5-10A7-1E1DCC135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4124384" y="1930526"/>
            <a:ext cx="3290809" cy="3426847"/>
          </a:xfrm>
          <a:custGeom>
            <a:avLst/>
            <a:gdLst>
              <a:gd name="T0" fmla="*/ 422 w 452"/>
              <a:gd name="T1" fmla="*/ 172 h 451"/>
              <a:gd name="T2" fmla="*/ 280 w 452"/>
              <a:gd name="T3" fmla="*/ 30 h 451"/>
              <a:gd name="T4" fmla="*/ 172 w 452"/>
              <a:gd name="T5" fmla="*/ 30 h 451"/>
              <a:gd name="T6" fmla="*/ 30 w 452"/>
              <a:gd name="T7" fmla="*/ 172 h 451"/>
              <a:gd name="T8" fmla="*/ 30 w 452"/>
              <a:gd name="T9" fmla="*/ 280 h 451"/>
              <a:gd name="T10" fmla="*/ 172 w 452"/>
              <a:gd name="T11" fmla="*/ 421 h 451"/>
              <a:gd name="T12" fmla="*/ 280 w 452"/>
              <a:gd name="T13" fmla="*/ 421 h 451"/>
              <a:gd name="T14" fmla="*/ 422 w 452"/>
              <a:gd name="T15" fmla="*/ 280 h 451"/>
              <a:gd name="T16" fmla="*/ 422 w 452"/>
              <a:gd name="T17" fmla="*/ 1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451">
                <a:moveTo>
                  <a:pt x="422" y="172"/>
                </a:moveTo>
                <a:cubicBezTo>
                  <a:pt x="280" y="30"/>
                  <a:pt x="280" y="30"/>
                  <a:pt x="280" y="30"/>
                </a:cubicBezTo>
                <a:cubicBezTo>
                  <a:pt x="250" y="0"/>
                  <a:pt x="202" y="0"/>
                  <a:pt x="172" y="30"/>
                </a:cubicBezTo>
                <a:cubicBezTo>
                  <a:pt x="30" y="172"/>
                  <a:pt x="30" y="172"/>
                  <a:pt x="30" y="172"/>
                </a:cubicBezTo>
                <a:cubicBezTo>
                  <a:pt x="0" y="202"/>
                  <a:pt x="0" y="250"/>
                  <a:pt x="30" y="280"/>
                </a:cubicBezTo>
                <a:cubicBezTo>
                  <a:pt x="172" y="421"/>
                  <a:pt x="172" y="421"/>
                  <a:pt x="172" y="421"/>
                </a:cubicBezTo>
                <a:cubicBezTo>
                  <a:pt x="202" y="451"/>
                  <a:pt x="250" y="451"/>
                  <a:pt x="280" y="421"/>
                </a:cubicBezTo>
                <a:cubicBezTo>
                  <a:pt x="422" y="280"/>
                  <a:pt x="422" y="280"/>
                  <a:pt x="422" y="280"/>
                </a:cubicBezTo>
                <a:cubicBezTo>
                  <a:pt x="452" y="250"/>
                  <a:pt x="452" y="202"/>
                  <a:pt x="422" y="1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 dirty="0">
              <a:latin typeface="Century Gothic" panose="020B0502020202020204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D9E65AE8-96DF-34FC-A212-47EBE3725AAF}"/>
              </a:ext>
            </a:extLst>
          </p:cNvPr>
          <p:cNvSpPr>
            <a:spLocks/>
          </p:cNvSpPr>
          <p:nvPr userDrawn="1"/>
        </p:nvSpPr>
        <p:spPr bwMode="auto">
          <a:xfrm>
            <a:off x="6706791" y="2602706"/>
            <a:ext cx="1768079" cy="1763316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25C1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37B7EF-6CDC-BF74-E722-3FD702AACB08}"/>
              </a:ext>
            </a:extLst>
          </p:cNvPr>
          <p:cNvSpPr/>
          <p:nvPr userDrawn="1"/>
        </p:nvSpPr>
        <p:spPr>
          <a:xfrm>
            <a:off x="4046947" y="-6339"/>
            <a:ext cx="2965799" cy="2319262"/>
          </a:xfrm>
          <a:custGeom>
            <a:avLst/>
            <a:gdLst>
              <a:gd name="connsiteX0" fmla="*/ 845064 w 3943591"/>
              <a:gd name="connsiteY0" fmla="*/ 0 h 3083897"/>
              <a:gd name="connsiteX1" fmla="*/ 3098529 w 3943591"/>
              <a:gd name="connsiteY1" fmla="*/ 0 h 3083897"/>
              <a:gd name="connsiteX2" fmla="*/ 3146440 w 3943591"/>
              <a:gd name="connsiteY2" fmla="*/ 47784 h 3083897"/>
              <a:gd name="connsiteX3" fmla="*/ 3740546 w 3943591"/>
              <a:gd name="connsiteY3" fmla="*/ 640315 h 3083897"/>
              <a:gd name="connsiteX4" fmla="*/ 3740546 w 3943591"/>
              <a:gd name="connsiteY4" fmla="*/ 1612348 h 3083897"/>
              <a:gd name="connsiteX5" fmla="*/ 2459105 w 3943591"/>
              <a:gd name="connsiteY5" fmla="*/ 2881391 h 3083897"/>
              <a:gd name="connsiteX6" fmla="*/ 1484488 w 3943591"/>
              <a:gd name="connsiteY6" fmla="*/ 2881391 h 3083897"/>
              <a:gd name="connsiteX7" fmla="*/ 203046 w 3943591"/>
              <a:gd name="connsiteY7" fmla="*/ 1612348 h 3083897"/>
              <a:gd name="connsiteX8" fmla="*/ 203046 w 3943591"/>
              <a:gd name="connsiteY8" fmla="*/ 640315 h 3083897"/>
              <a:gd name="connsiteX9" fmla="*/ 743654 w 3943591"/>
              <a:gd name="connsiteY9" fmla="*/ 101140 h 3083897"/>
              <a:gd name="connsiteX10" fmla="*/ 845064 w 3943591"/>
              <a:gd name="connsiteY10" fmla="*/ 0 h 308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3591" h="3083897">
                <a:moveTo>
                  <a:pt x="845064" y="0"/>
                </a:moveTo>
                <a:lnTo>
                  <a:pt x="3098529" y="0"/>
                </a:lnTo>
                <a:lnTo>
                  <a:pt x="3146440" y="47784"/>
                </a:lnTo>
                <a:cubicBezTo>
                  <a:pt x="3305056" y="205980"/>
                  <a:pt x="3500276" y="400682"/>
                  <a:pt x="3740546" y="640315"/>
                </a:cubicBezTo>
                <a:cubicBezTo>
                  <a:pt x="4011273" y="910324"/>
                  <a:pt x="4011273" y="1342339"/>
                  <a:pt x="3740546" y="1612348"/>
                </a:cubicBezTo>
                <a:cubicBezTo>
                  <a:pt x="3740546" y="1612348"/>
                  <a:pt x="3740546" y="1612348"/>
                  <a:pt x="2459105" y="2881391"/>
                </a:cubicBezTo>
                <a:cubicBezTo>
                  <a:pt x="2188378" y="3151400"/>
                  <a:pt x="1755215" y="3151400"/>
                  <a:pt x="1484488" y="2881391"/>
                </a:cubicBezTo>
                <a:cubicBezTo>
                  <a:pt x="1484488" y="2881391"/>
                  <a:pt x="1484488" y="2881391"/>
                  <a:pt x="203046" y="1612348"/>
                </a:cubicBezTo>
                <a:cubicBezTo>
                  <a:pt x="-67681" y="1342339"/>
                  <a:pt x="-67681" y="910324"/>
                  <a:pt x="203046" y="640315"/>
                </a:cubicBezTo>
                <a:cubicBezTo>
                  <a:pt x="203046" y="640315"/>
                  <a:pt x="203046" y="640315"/>
                  <a:pt x="743654" y="101140"/>
                </a:cubicBezTo>
                <a:lnTo>
                  <a:pt x="845064" y="0"/>
                </a:lnTo>
                <a:close/>
              </a:path>
            </a:pathLst>
          </a:custGeom>
          <a:solidFill>
            <a:srgbClr val="011158"/>
          </a:solidFill>
          <a:ln>
            <a:noFill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F9473F3B-E8DB-235F-3705-7EDCC502085A}"/>
              </a:ext>
            </a:extLst>
          </p:cNvPr>
          <p:cNvSpPr>
            <a:spLocks/>
          </p:cNvSpPr>
          <p:nvPr userDrawn="1"/>
        </p:nvSpPr>
        <p:spPr bwMode="auto">
          <a:xfrm>
            <a:off x="4008232" y="1341270"/>
            <a:ext cx="1407228" cy="1403438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solidFill>
            <a:srgbClr val="43ACD1"/>
          </a:solidFill>
          <a:ln w="38100" cap="flat">
            <a:noFill/>
            <a:prstDash val="solid"/>
            <a:miter lim="800000"/>
            <a:headEnd/>
            <a:tailEnd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6D9A0E5-DBCD-51F5-D55E-D39E90DD4016}"/>
              </a:ext>
            </a:extLst>
          </p:cNvPr>
          <p:cNvSpPr>
            <a:spLocks/>
          </p:cNvSpPr>
          <p:nvPr userDrawn="1"/>
        </p:nvSpPr>
        <p:spPr bwMode="auto">
          <a:xfrm>
            <a:off x="4922562" y="1893209"/>
            <a:ext cx="1094728" cy="1091780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25C1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0FAD0F6-B2F8-F644-17D8-A5037EADA98E}"/>
              </a:ext>
            </a:extLst>
          </p:cNvPr>
          <p:cNvSpPr>
            <a:spLocks/>
          </p:cNvSpPr>
          <p:nvPr userDrawn="1"/>
        </p:nvSpPr>
        <p:spPr bwMode="auto">
          <a:xfrm>
            <a:off x="4719402" y="2617858"/>
            <a:ext cx="1421259" cy="1417433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1E45E230-179F-9816-A139-8A5E4E82B593}"/>
              </a:ext>
            </a:extLst>
          </p:cNvPr>
          <p:cNvSpPr>
            <a:spLocks/>
          </p:cNvSpPr>
          <p:nvPr userDrawn="1"/>
        </p:nvSpPr>
        <p:spPr bwMode="auto">
          <a:xfrm>
            <a:off x="6130678" y="1184279"/>
            <a:ext cx="814223" cy="812031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91B79E-1CB9-9778-BE53-0B136BE77572}"/>
              </a:ext>
            </a:extLst>
          </p:cNvPr>
          <p:cNvSpPr/>
          <p:nvPr userDrawn="1"/>
        </p:nvSpPr>
        <p:spPr>
          <a:xfrm>
            <a:off x="3144586" y="-1145"/>
            <a:ext cx="1769891" cy="1611476"/>
          </a:xfrm>
          <a:custGeom>
            <a:avLst/>
            <a:gdLst>
              <a:gd name="connsiteX0" fmla="*/ 912645 w 2686256"/>
              <a:gd name="connsiteY0" fmla="*/ 0 h 2445822"/>
              <a:gd name="connsiteX1" fmla="*/ 1765244 w 2686256"/>
              <a:gd name="connsiteY1" fmla="*/ 0 h 2445822"/>
              <a:gd name="connsiteX2" fmla="*/ 1782469 w 2686256"/>
              <a:gd name="connsiteY2" fmla="*/ 17179 h 2445822"/>
              <a:gd name="connsiteX3" fmla="*/ 2543993 w 2686256"/>
              <a:gd name="connsiteY3" fmla="*/ 776652 h 2445822"/>
              <a:gd name="connsiteX4" fmla="*/ 2543993 w 2686256"/>
              <a:gd name="connsiteY4" fmla="*/ 1444320 h 2445822"/>
              <a:gd name="connsiteX5" fmla="*/ 1673680 w 2686256"/>
              <a:gd name="connsiteY5" fmla="*/ 2312289 h 2445822"/>
              <a:gd name="connsiteX6" fmla="*/ 1004208 w 2686256"/>
              <a:gd name="connsiteY6" fmla="*/ 2312289 h 2445822"/>
              <a:gd name="connsiteX7" fmla="*/ 133895 w 2686256"/>
              <a:gd name="connsiteY7" fmla="*/ 1444320 h 2445822"/>
              <a:gd name="connsiteX8" fmla="*/ 133895 w 2686256"/>
              <a:gd name="connsiteY8" fmla="*/ 776652 h 2445822"/>
              <a:gd name="connsiteX9" fmla="*/ 851011 w 2686256"/>
              <a:gd name="connsiteY9" fmla="*/ 61468 h 2445822"/>
              <a:gd name="connsiteX10" fmla="*/ 912645 w 2686256"/>
              <a:gd name="connsiteY10" fmla="*/ 0 h 244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6256" h="2445822">
                <a:moveTo>
                  <a:pt x="912645" y="0"/>
                </a:moveTo>
                <a:lnTo>
                  <a:pt x="1765244" y="0"/>
                </a:lnTo>
                <a:lnTo>
                  <a:pt x="1782469" y="17179"/>
                </a:lnTo>
                <a:cubicBezTo>
                  <a:pt x="1891258" y="125675"/>
                  <a:pt x="2108837" y="342668"/>
                  <a:pt x="2543993" y="776652"/>
                </a:cubicBezTo>
                <a:cubicBezTo>
                  <a:pt x="2733677" y="954697"/>
                  <a:pt x="2733677" y="1255147"/>
                  <a:pt x="2543993" y="1444320"/>
                </a:cubicBezTo>
                <a:cubicBezTo>
                  <a:pt x="2543993" y="1444320"/>
                  <a:pt x="2543993" y="1444320"/>
                  <a:pt x="1673680" y="2312289"/>
                </a:cubicBezTo>
                <a:cubicBezTo>
                  <a:pt x="1495154" y="2490334"/>
                  <a:pt x="1193892" y="2490334"/>
                  <a:pt x="1004208" y="2312289"/>
                </a:cubicBezTo>
                <a:cubicBezTo>
                  <a:pt x="1004208" y="2312289"/>
                  <a:pt x="1004208" y="2312289"/>
                  <a:pt x="133895" y="1444320"/>
                </a:cubicBezTo>
                <a:cubicBezTo>
                  <a:pt x="-44631" y="1255147"/>
                  <a:pt x="-44631" y="954697"/>
                  <a:pt x="133895" y="776652"/>
                </a:cubicBezTo>
                <a:cubicBezTo>
                  <a:pt x="133895" y="776652"/>
                  <a:pt x="133895" y="776652"/>
                  <a:pt x="851011" y="61468"/>
                </a:cubicBezTo>
                <a:lnTo>
                  <a:pt x="912645" y="0"/>
                </a:lnTo>
                <a:close/>
              </a:path>
            </a:pathLst>
          </a:custGeom>
          <a:solidFill>
            <a:srgbClr val="25C1A3"/>
          </a:solidFill>
          <a:ln>
            <a:noFill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Century Gothic" panose="020B0502020202020204" pitchFamily="34" charset="0"/>
            </a:endParaRPr>
          </a:p>
        </p:txBody>
      </p:sp>
      <p:pic>
        <p:nvPicPr>
          <p:cNvPr id="18" name="Picture 17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E6724EA9-C2D5-B8D1-E281-D1F604486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8430" b="32946"/>
          <a:stretch/>
        </p:blipFill>
        <p:spPr>
          <a:xfrm>
            <a:off x="458272" y="503500"/>
            <a:ext cx="2059542" cy="827366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44586FA-6840-2E0D-B855-3B256B746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272" y="4104654"/>
            <a:ext cx="5672406" cy="9271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953731B-D58D-7C4F-3FD6-DE4F78E21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272" y="3347318"/>
            <a:ext cx="4456205" cy="736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7580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1421D1C-B37E-AC36-C7A4-ADD3B2856F45}"/>
              </a:ext>
            </a:extLst>
          </p:cNvPr>
          <p:cNvSpPr/>
          <p:nvPr userDrawn="1"/>
        </p:nvSpPr>
        <p:spPr>
          <a:xfrm>
            <a:off x="6852711" y="-11533"/>
            <a:ext cx="2965799" cy="2319262"/>
          </a:xfrm>
          <a:custGeom>
            <a:avLst/>
            <a:gdLst>
              <a:gd name="connsiteX0" fmla="*/ 845064 w 3943591"/>
              <a:gd name="connsiteY0" fmla="*/ 0 h 3083897"/>
              <a:gd name="connsiteX1" fmla="*/ 3098529 w 3943591"/>
              <a:gd name="connsiteY1" fmla="*/ 0 h 3083897"/>
              <a:gd name="connsiteX2" fmla="*/ 3146440 w 3943591"/>
              <a:gd name="connsiteY2" fmla="*/ 47784 h 3083897"/>
              <a:gd name="connsiteX3" fmla="*/ 3740546 w 3943591"/>
              <a:gd name="connsiteY3" fmla="*/ 640315 h 3083897"/>
              <a:gd name="connsiteX4" fmla="*/ 3740546 w 3943591"/>
              <a:gd name="connsiteY4" fmla="*/ 1612348 h 3083897"/>
              <a:gd name="connsiteX5" fmla="*/ 2459105 w 3943591"/>
              <a:gd name="connsiteY5" fmla="*/ 2881391 h 3083897"/>
              <a:gd name="connsiteX6" fmla="*/ 1484488 w 3943591"/>
              <a:gd name="connsiteY6" fmla="*/ 2881391 h 3083897"/>
              <a:gd name="connsiteX7" fmla="*/ 203046 w 3943591"/>
              <a:gd name="connsiteY7" fmla="*/ 1612348 h 3083897"/>
              <a:gd name="connsiteX8" fmla="*/ 203046 w 3943591"/>
              <a:gd name="connsiteY8" fmla="*/ 640315 h 3083897"/>
              <a:gd name="connsiteX9" fmla="*/ 743654 w 3943591"/>
              <a:gd name="connsiteY9" fmla="*/ 101140 h 3083897"/>
              <a:gd name="connsiteX10" fmla="*/ 845064 w 3943591"/>
              <a:gd name="connsiteY10" fmla="*/ 0 h 308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3591" h="3083897">
                <a:moveTo>
                  <a:pt x="845064" y="0"/>
                </a:moveTo>
                <a:lnTo>
                  <a:pt x="3098529" y="0"/>
                </a:lnTo>
                <a:lnTo>
                  <a:pt x="3146440" y="47784"/>
                </a:lnTo>
                <a:cubicBezTo>
                  <a:pt x="3305056" y="205980"/>
                  <a:pt x="3500276" y="400682"/>
                  <a:pt x="3740546" y="640315"/>
                </a:cubicBezTo>
                <a:cubicBezTo>
                  <a:pt x="4011273" y="910324"/>
                  <a:pt x="4011273" y="1342339"/>
                  <a:pt x="3740546" y="1612348"/>
                </a:cubicBezTo>
                <a:cubicBezTo>
                  <a:pt x="3740546" y="1612348"/>
                  <a:pt x="3740546" y="1612348"/>
                  <a:pt x="2459105" y="2881391"/>
                </a:cubicBezTo>
                <a:cubicBezTo>
                  <a:pt x="2188378" y="3151400"/>
                  <a:pt x="1755215" y="3151400"/>
                  <a:pt x="1484488" y="2881391"/>
                </a:cubicBezTo>
                <a:cubicBezTo>
                  <a:pt x="1484488" y="2881391"/>
                  <a:pt x="1484488" y="2881391"/>
                  <a:pt x="203046" y="1612348"/>
                </a:cubicBezTo>
                <a:cubicBezTo>
                  <a:pt x="-67681" y="1342339"/>
                  <a:pt x="-67681" y="910324"/>
                  <a:pt x="203046" y="640315"/>
                </a:cubicBezTo>
                <a:cubicBezTo>
                  <a:pt x="203046" y="640315"/>
                  <a:pt x="203046" y="640315"/>
                  <a:pt x="743654" y="101140"/>
                </a:cubicBezTo>
                <a:lnTo>
                  <a:pt x="845064" y="0"/>
                </a:lnTo>
                <a:close/>
              </a:path>
            </a:pathLst>
          </a:custGeom>
          <a:solidFill>
            <a:srgbClr val="011158"/>
          </a:solidFill>
          <a:ln>
            <a:noFill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6978841-4739-C438-E195-F45CC22FF09A}"/>
              </a:ext>
            </a:extLst>
          </p:cNvPr>
          <p:cNvSpPr>
            <a:spLocks/>
          </p:cNvSpPr>
          <p:nvPr userDrawn="1"/>
        </p:nvSpPr>
        <p:spPr bwMode="auto">
          <a:xfrm>
            <a:off x="7720241" y="1630152"/>
            <a:ext cx="1094728" cy="1091780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25C1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B2C51-F5DE-5413-2AD1-94803B63DD44}"/>
              </a:ext>
            </a:extLst>
          </p:cNvPr>
          <p:cNvSpPr/>
          <p:nvPr userDrawn="1"/>
        </p:nvSpPr>
        <p:spPr>
          <a:xfrm>
            <a:off x="5950350" y="-6339"/>
            <a:ext cx="1769891" cy="1611476"/>
          </a:xfrm>
          <a:custGeom>
            <a:avLst/>
            <a:gdLst>
              <a:gd name="connsiteX0" fmla="*/ 912645 w 2686256"/>
              <a:gd name="connsiteY0" fmla="*/ 0 h 2445822"/>
              <a:gd name="connsiteX1" fmla="*/ 1765244 w 2686256"/>
              <a:gd name="connsiteY1" fmla="*/ 0 h 2445822"/>
              <a:gd name="connsiteX2" fmla="*/ 1782469 w 2686256"/>
              <a:gd name="connsiteY2" fmla="*/ 17179 h 2445822"/>
              <a:gd name="connsiteX3" fmla="*/ 2543993 w 2686256"/>
              <a:gd name="connsiteY3" fmla="*/ 776652 h 2445822"/>
              <a:gd name="connsiteX4" fmla="*/ 2543993 w 2686256"/>
              <a:gd name="connsiteY4" fmla="*/ 1444320 h 2445822"/>
              <a:gd name="connsiteX5" fmla="*/ 1673680 w 2686256"/>
              <a:gd name="connsiteY5" fmla="*/ 2312289 h 2445822"/>
              <a:gd name="connsiteX6" fmla="*/ 1004208 w 2686256"/>
              <a:gd name="connsiteY6" fmla="*/ 2312289 h 2445822"/>
              <a:gd name="connsiteX7" fmla="*/ 133895 w 2686256"/>
              <a:gd name="connsiteY7" fmla="*/ 1444320 h 2445822"/>
              <a:gd name="connsiteX8" fmla="*/ 133895 w 2686256"/>
              <a:gd name="connsiteY8" fmla="*/ 776652 h 2445822"/>
              <a:gd name="connsiteX9" fmla="*/ 851011 w 2686256"/>
              <a:gd name="connsiteY9" fmla="*/ 61468 h 2445822"/>
              <a:gd name="connsiteX10" fmla="*/ 912645 w 2686256"/>
              <a:gd name="connsiteY10" fmla="*/ 0 h 244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6256" h="2445822">
                <a:moveTo>
                  <a:pt x="912645" y="0"/>
                </a:moveTo>
                <a:lnTo>
                  <a:pt x="1765244" y="0"/>
                </a:lnTo>
                <a:lnTo>
                  <a:pt x="1782469" y="17179"/>
                </a:lnTo>
                <a:cubicBezTo>
                  <a:pt x="1891258" y="125675"/>
                  <a:pt x="2108837" y="342668"/>
                  <a:pt x="2543993" y="776652"/>
                </a:cubicBezTo>
                <a:cubicBezTo>
                  <a:pt x="2733677" y="954697"/>
                  <a:pt x="2733677" y="1255147"/>
                  <a:pt x="2543993" y="1444320"/>
                </a:cubicBezTo>
                <a:cubicBezTo>
                  <a:pt x="2543993" y="1444320"/>
                  <a:pt x="2543993" y="1444320"/>
                  <a:pt x="1673680" y="2312289"/>
                </a:cubicBezTo>
                <a:cubicBezTo>
                  <a:pt x="1495154" y="2490334"/>
                  <a:pt x="1193892" y="2490334"/>
                  <a:pt x="1004208" y="2312289"/>
                </a:cubicBezTo>
                <a:cubicBezTo>
                  <a:pt x="1004208" y="2312289"/>
                  <a:pt x="1004208" y="2312289"/>
                  <a:pt x="133895" y="1444320"/>
                </a:cubicBezTo>
                <a:cubicBezTo>
                  <a:pt x="-44631" y="1255147"/>
                  <a:pt x="-44631" y="954697"/>
                  <a:pt x="133895" y="776652"/>
                </a:cubicBezTo>
                <a:cubicBezTo>
                  <a:pt x="133895" y="776652"/>
                  <a:pt x="133895" y="776652"/>
                  <a:pt x="851011" y="61468"/>
                </a:cubicBezTo>
                <a:lnTo>
                  <a:pt x="912645" y="0"/>
                </a:lnTo>
                <a:close/>
              </a:path>
            </a:pathLst>
          </a:custGeom>
          <a:solidFill>
            <a:srgbClr val="25C1A3"/>
          </a:solidFill>
          <a:ln>
            <a:noFill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AFCB389-3849-3234-5341-69F296687602}"/>
              </a:ext>
            </a:extLst>
          </p:cNvPr>
          <p:cNvSpPr>
            <a:spLocks/>
          </p:cNvSpPr>
          <p:nvPr userDrawn="1"/>
        </p:nvSpPr>
        <p:spPr bwMode="auto">
          <a:xfrm>
            <a:off x="7256834" y="517029"/>
            <a:ext cx="814223" cy="812031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pic>
        <p:nvPicPr>
          <p:cNvPr id="15" name="Picture 14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1740B489-0C73-A063-BD51-5A5315018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8430" b="32946"/>
          <a:stretch/>
        </p:blipFill>
        <p:spPr>
          <a:xfrm>
            <a:off x="458272" y="503500"/>
            <a:ext cx="2059542" cy="827366"/>
          </a:xfrm>
          <a:prstGeom prst="rect">
            <a:avLst/>
          </a:prstGeom>
        </p:spPr>
      </p:pic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008A4A1-5024-792A-CEB3-88EA9E46E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193" y="3329086"/>
            <a:ext cx="6863612" cy="9271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91C86AAE-8F19-69E4-B896-1D168A58C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0193" y="1814414"/>
            <a:ext cx="6863612" cy="1493936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9765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tails Slide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3A286A3D-BB70-D5D6-4DB2-DADFB6A05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57497" b="32946"/>
          <a:stretch/>
        </p:blipFill>
        <p:spPr>
          <a:xfrm>
            <a:off x="8350878" y="4425599"/>
            <a:ext cx="576501" cy="565103"/>
          </a:xfrm>
          <a:prstGeom prst="rect">
            <a:avLst/>
          </a:prstGeom>
        </p:spPr>
      </p:pic>
      <p:sp>
        <p:nvSpPr>
          <p:cNvPr id="8" name="Pentagon 9">
            <a:extLst>
              <a:ext uri="{FF2B5EF4-FFF2-40B4-BE49-F238E27FC236}">
                <a16:creationId xmlns:a16="http://schemas.microsoft.com/office/drawing/2014/main" id="{E7434AB4-6AE1-180C-F560-A3F7312C4625}"/>
              </a:ext>
            </a:extLst>
          </p:cNvPr>
          <p:cNvSpPr/>
          <p:nvPr userDrawn="1"/>
        </p:nvSpPr>
        <p:spPr>
          <a:xfrm>
            <a:off x="0" y="0"/>
            <a:ext cx="9144001" cy="214643"/>
          </a:xfrm>
          <a:custGeom>
            <a:avLst/>
            <a:gdLst>
              <a:gd name="connsiteX0" fmla="*/ 0 w 9144000"/>
              <a:gd name="connsiteY0" fmla="*/ 0 h 433595"/>
              <a:gd name="connsiteX1" fmla="*/ 8927203 w 9144000"/>
              <a:gd name="connsiteY1" fmla="*/ 0 h 433595"/>
              <a:gd name="connsiteX2" fmla="*/ 9144000 w 9144000"/>
              <a:gd name="connsiteY2" fmla="*/ 216798 h 433595"/>
              <a:gd name="connsiteX3" fmla="*/ 8927203 w 9144000"/>
              <a:gd name="connsiteY3" fmla="*/ 433595 h 433595"/>
              <a:gd name="connsiteX4" fmla="*/ 0 w 9144000"/>
              <a:gd name="connsiteY4" fmla="*/ 433595 h 433595"/>
              <a:gd name="connsiteX5" fmla="*/ 0 w 9144000"/>
              <a:gd name="connsiteY5" fmla="*/ 0 h 433595"/>
              <a:gd name="connsiteX0" fmla="*/ 0 w 8935655"/>
              <a:gd name="connsiteY0" fmla="*/ 0 h 433595"/>
              <a:gd name="connsiteX1" fmla="*/ 8927203 w 8935655"/>
              <a:gd name="connsiteY1" fmla="*/ 0 h 433595"/>
              <a:gd name="connsiteX2" fmla="*/ 8935655 w 8935655"/>
              <a:gd name="connsiteY2" fmla="*/ 228372 h 433595"/>
              <a:gd name="connsiteX3" fmla="*/ 8927203 w 8935655"/>
              <a:gd name="connsiteY3" fmla="*/ 433595 h 433595"/>
              <a:gd name="connsiteX4" fmla="*/ 0 w 8935655"/>
              <a:gd name="connsiteY4" fmla="*/ 433595 h 433595"/>
              <a:gd name="connsiteX5" fmla="*/ 0 w 8935655"/>
              <a:gd name="connsiteY5" fmla="*/ 0 h 433595"/>
              <a:gd name="connsiteX0" fmla="*/ 0 w 8927203"/>
              <a:gd name="connsiteY0" fmla="*/ 0 h 433595"/>
              <a:gd name="connsiteX1" fmla="*/ 8927203 w 8927203"/>
              <a:gd name="connsiteY1" fmla="*/ 0 h 433595"/>
              <a:gd name="connsiteX2" fmla="*/ 8924080 w 8927203"/>
              <a:gd name="connsiteY2" fmla="*/ 205222 h 433595"/>
              <a:gd name="connsiteX3" fmla="*/ 8927203 w 8927203"/>
              <a:gd name="connsiteY3" fmla="*/ 433595 h 433595"/>
              <a:gd name="connsiteX4" fmla="*/ 0 w 8927203"/>
              <a:gd name="connsiteY4" fmla="*/ 433595 h 433595"/>
              <a:gd name="connsiteX5" fmla="*/ 0 w 8927203"/>
              <a:gd name="connsiteY5" fmla="*/ 0 h 43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203" h="433595">
                <a:moveTo>
                  <a:pt x="0" y="0"/>
                </a:moveTo>
                <a:lnTo>
                  <a:pt x="8927203" y="0"/>
                </a:lnTo>
                <a:lnTo>
                  <a:pt x="8924080" y="205222"/>
                </a:lnTo>
                <a:lnTo>
                  <a:pt x="8927203" y="433595"/>
                </a:lnTo>
                <a:lnTo>
                  <a:pt x="0" y="4335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5C1A3"/>
              </a:gs>
              <a:gs pos="0">
                <a:srgbClr val="011158"/>
              </a:gs>
              <a:gs pos="58000">
                <a:srgbClr val="43ACD1"/>
              </a:gs>
              <a:gs pos="33000">
                <a:srgbClr val="0111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D8F0E81F-5C69-DF73-95FC-559793CE1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11579"/>
            <a:ext cx="5310137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D0F5423-79B2-EDDF-208B-4B60691213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413" y="228752"/>
            <a:ext cx="3049587" cy="3181197"/>
          </a:xfrm>
          <a:prstGeom prst="round2Diag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94B1878-C789-BBE3-CFBB-AE3522F58B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861005"/>
            <a:ext cx="7886700" cy="20478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484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 userDrawn="1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83F4E99-0349-E011-19E7-3099B4D95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52982"/>
            <a:ext cx="69560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221019-A368-80DA-FC79-FA93296F14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48357"/>
            <a:ext cx="7886700" cy="326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64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tai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83F4E99-0349-E011-19E7-3099B4D95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52982"/>
            <a:ext cx="69560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221019-A368-80DA-FC79-FA93296F14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648357"/>
            <a:ext cx="7886700" cy="326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BDE2C69D-6D10-C9DD-F84D-A9DACCA5D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57497" b="32946"/>
          <a:stretch/>
        </p:blipFill>
        <p:spPr>
          <a:xfrm>
            <a:off x="8350878" y="4425599"/>
            <a:ext cx="576501" cy="565103"/>
          </a:xfrm>
          <a:prstGeom prst="rect">
            <a:avLst/>
          </a:prstGeom>
        </p:spPr>
      </p:pic>
      <p:sp>
        <p:nvSpPr>
          <p:cNvPr id="3" name="Pentagon 9">
            <a:extLst>
              <a:ext uri="{FF2B5EF4-FFF2-40B4-BE49-F238E27FC236}">
                <a16:creationId xmlns:a16="http://schemas.microsoft.com/office/drawing/2014/main" id="{4ED112D5-36D0-0F74-7198-A2C1BC32BE20}"/>
              </a:ext>
            </a:extLst>
          </p:cNvPr>
          <p:cNvSpPr/>
          <p:nvPr userDrawn="1"/>
        </p:nvSpPr>
        <p:spPr>
          <a:xfrm>
            <a:off x="0" y="0"/>
            <a:ext cx="9144001" cy="214643"/>
          </a:xfrm>
          <a:custGeom>
            <a:avLst/>
            <a:gdLst>
              <a:gd name="connsiteX0" fmla="*/ 0 w 9144000"/>
              <a:gd name="connsiteY0" fmla="*/ 0 h 433595"/>
              <a:gd name="connsiteX1" fmla="*/ 8927203 w 9144000"/>
              <a:gd name="connsiteY1" fmla="*/ 0 h 433595"/>
              <a:gd name="connsiteX2" fmla="*/ 9144000 w 9144000"/>
              <a:gd name="connsiteY2" fmla="*/ 216798 h 433595"/>
              <a:gd name="connsiteX3" fmla="*/ 8927203 w 9144000"/>
              <a:gd name="connsiteY3" fmla="*/ 433595 h 433595"/>
              <a:gd name="connsiteX4" fmla="*/ 0 w 9144000"/>
              <a:gd name="connsiteY4" fmla="*/ 433595 h 433595"/>
              <a:gd name="connsiteX5" fmla="*/ 0 w 9144000"/>
              <a:gd name="connsiteY5" fmla="*/ 0 h 433595"/>
              <a:gd name="connsiteX0" fmla="*/ 0 w 8935655"/>
              <a:gd name="connsiteY0" fmla="*/ 0 h 433595"/>
              <a:gd name="connsiteX1" fmla="*/ 8927203 w 8935655"/>
              <a:gd name="connsiteY1" fmla="*/ 0 h 433595"/>
              <a:gd name="connsiteX2" fmla="*/ 8935655 w 8935655"/>
              <a:gd name="connsiteY2" fmla="*/ 228372 h 433595"/>
              <a:gd name="connsiteX3" fmla="*/ 8927203 w 8935655"/>
              <a:gd name="connsiteY3" fmla="*/ 433595 h 433595"/>
              <a:gd name="connsiteX4" fmla="*/ 0 w 8935655"/>
              <a:gd name="connsiteY4" fmla="*/ 433595 h 433595"/>
              <a:gd name="connsiteX5" fmla="*/ 0 w 8935655"/>
              <a:gd name="connsiteY5" fmla="*/ 0 h 433595"/>
              <a:gd name="connsiteX0" fmla="*/ 0 w 8927203"/>
              <a:gd name="connsiteY0" fmla="*/ 0 h 433595"/>
              <a:gd name="connsiteX1" fmla="*/ 8927203 w 8927203"/>
              <a:gd name="connsiteY1" fmla="*/ 0 h 433595"/>
              <a:gd name="connsiteX2" fmla="*/ 8924080 w 8927203"/>
              <a:gd name="connsiteY2" fmla="*/ 205222 h 433595"/>
              <a:gd name="connsiteX3" fmla="*/ 8927203 w 8927203"/>
              <a:gd name="connsiteY3" fmla="*/ 433595 h 433595"/>
              <a:gd name="connsiteX4" fmla="*/ 0 w 8927203"/>
              <a:gd name="connsiteY4" fmla="*/ 433595 h 433595"/>
              <a:gd name="connsiteX5" fmla="*/ 0 w 8927203"/>
              <a:gd name="connsiteY5" fmla="*/ 0 h 43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203" h="433595">
                <a:moveTo>
                  <a:pt x="0" y="0"/>
                </a:moveTo>
                <a:lnTo>
                  <a:pt x="8927203" y="0"/>
                </a:lnTo>
                <a:lnTo>
                  <a:pt x="8924080" y="205222"/>
                </a:lnTo>
                <a:lnTo>
                  <a:pt x="8927203" y="433595"/>
                </a:lnTo>
                <a:lnTo>
                  <a:pt x="0" y="4335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5C1A3"/>
              </a:gs>
              <a:gs pos="0">
                <a:srgbClr val="011158"/>
              </a:gs>
              <a:gs pos="58000">
                <a:srgbClr val="43ACD1"/>
              </a:gs>
              <a:gs pos="33000">
                <a:srgbClr val="0111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4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BCBA-1BB7-AD4E-BCC0-760889F346D4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45E4-3AC9-124D-BAF1-3F595969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2982"/>
            <a:ext cx="693199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48357"/>
            <a:ext cx="7886700" cy="326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753FB272-D9AF-1A3A-172E-5509F9636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57497" b="32946"/>
          <a:stretch/>
        </p:blipFill>
        <p:spPr>
          <a:xfrm>
            <a:off x="8350878" y="4425599"/>
            <a:ext cx="576501" cy="565103"/>
          </a:xfrm>
          <a:prstGeom prst="rect">
            <a:avLst/>
          </a:prstGeom>
        </p:spPr>
      </p:pic>
      <p:sp>
        <p:nvSpPr>
          <p:cNvPr id="8" name="Pentagon 9">
            <a:extLst>
              <a:ext uri="{FF2B5EF4-FFF2-40B4-BE49-F238E27FC236}">
                <a16:creationId xmlns:a16="http://schemas.microsoft.com/office/drawing/2014/main" id="{0CF36568-903D-8A9E-A1AF-F0128DDFC6CF}"/>
              </a:ext>
            </a:extLst>
          </p:cNvPr>
          <p:cNvSpPr/>
          <p:nvPr userDrawn="1"/>
        </p:nvSpPr>
        <p:spPr>
          <a:xfrm>
            <a:off x="0" y="0"/>
            <a:ext cx="9144001" cy="214643"/>
          </a:xfrm>
          <a:custGeom>
            <a:avLst/>
            <a:gdLst>
              <a:gd name="connsiteX0" fmla="*/ 0 w 9144000"/>
              <a:gd name="connsiteY0" fmla="*/ 0 h 433595"/>
              <a:gd name="connsiteX1" fmla="*/ 8927203 w 9144000"/>
              <a:gd name="connsiteY1" fmla="*/ 0 h 433595"/>
              <a:gd name="connsiteX2" fmla="*/ 9144000 w 9144000"/>
              <a:gd name="connsiteY2" fmla="*/ 216798 h 433595"/>
              <a:gd name="connsiteX3" fmla="*/ 8927203 w 9144000"/>
              <a:gd name="connsiteY3" fmla="*/ 433595 h 433595"/>
              <a:gd name="connsiteX4" fmla="*/ 0 w 9144000"/>
              <a:gd name="connsiteY4" fmla="*/ 433595 h 433595"/>
              <a:gd name="connsiteX5" fmla="*/ 0 w 9144000"/>
              <a:gd name="connsiteY5" fmla="*/ 0 h 433595"/>
              <a:gd name="connsiteX0" fmla="*/ 0 w 8935655"/>
              <a:gd name="connsiteY0" fmla="*/ 0 h 433595"/>
              <a:gd name="connsiteX1" fmla="*/ 8927203 w 8935655"/>
              <a:gd name="connsiteY1" fmla="*/ 0 h 433595"/>
              <a:gd name="connsiteX2" fmla="*/ 8935655 w 8935655"/>
              <a:gd name="connsiteY2" fmla="*/ 228372 h 433595"/>
              <a:gd name="connsiteX3" fmla="*/ 8927203 w 8935655"/>
              <a:gd name="connsiteY3" fmla="*/ 433595 h 433595"/>
              <a:gd name="connsiteX4" fmla="*/ 0 w 8935655"/>
              <a:gd name="connsiteY4" fmla="*/ 433595 h 433595"/>
              <a:gd name="connsiteX5" fmla="*/ 0 w 8935655"/>
              <a:gd name="connsiteY5" fmla="*/ 0 h 433595"/>
              <a:gd name="connsiteX0" fmla="*/ 0 w 8927203"/>
              <a:gd name="connsiteY0" fmla="*/ 0 h 433595"/>
              <a:gd name="connsiteX1" fmla="*/ 8927203 w 8927203"/>
              <a:gd name="connsiteY1" fmla="*/ 0 h 433595"/>
              <a:gd name="connsiteX2" fmla="*/ 8924080 w 8927203"/>
              <a:gd name="connsiteY2" fmla="*/ 205222 h 433595"/>
              <a:gd name="connsiteX3" fmla="*/ 8927203 w 8927203"/>
              <a:gd name="connsiteY3" fmla="*/ 433595 h 433595"/>
              <a:gd name="connsiteX4" fmla="*/ 0 w 8927203"/>
              <a:gd name="connsiteY4" fmla="*/ 433595 h 433595"/>
              <a:gd name="connsiteX5" fmla="*/ 0 w 8927203"/>
              <a:gd name="connsiteY5" fmla="*/ 0 h 43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203" h="433595">
                <a:moveTo>
                  <a:pt x="0" y="0"/>
                </a:moveTo>
                <a:lnTo>
                  <a:pt x="8927203" y="0"/>
                </a:lnTo>
                <a:lnTo>
                  <a:pt x="8924080" y="205222"/>
                </a:lnTo>
                <a:lnTo>
                  <a:pt x="8927203" y="433595"/>
                </a:lnTo>
                <a:lnTo>
                  <a:pt x="0" y="4335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5C1A3"/>
              </a:gs>
              <a:gs pos="0">
                <a:srgbClr val="011158"/>
              </a:gs>
              <a:gs pos="58000">
                <a:srgbClr val="43ACD1"/>
              </a:gs>
              <a:gs pos="33000">
                <a:srgbClr val="0111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EDDD9-C79C-27B3-87D6-433F4175E246}"/>
              </a:ext>
            </a:extLst>
          </p:cNvPr>
          <p:cNvGrpSpPr/>
          <p:nvPr userDrawn="1"/>
        </p:nvGrpSpPr>
        <p:grpSpPr>
          <a:xfrm>
            <a:off x="7603607" y="336499"/>
            <a:ext cx="1113290" cy="1104076"/>
            <a:chOff x="7486712" y="220571"/>
            <a:chExt cx="1347081" cy="1335932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FB2CD62-7F8E-658B-A6EE-1AE201AD10B7}"/>
                </a:ext>
              </a:extLst>
            </p:cNvPr>
            <p:cNvSpPr>
              <a:spLocks/>
            </p:cNvSpPr>
            <p:nvPr/>
          </p:nvSpPr>
          <p:spPr bwMode="auto">
            <a:xfrm rot="18909859">
              <a:off x="7739065" y="220571"/>
              <a:ext cx="1094728" cy="1091780"/>
            </a:xfrm>
            <a:custGeom>
              <a:avLst/>
              <a:gdLst>
                <a:gd name="T0" fmla="*/ 232 w 249"/>
                <a:gd name="T1" fmla="*/ 95 h 249"/>
                <a:gd name="T2" fmla="*/ 154 w 249"/>
                <a:gd name="T3" fmla="*/ 17 h 249"/>
                <a:gd name="T4" fmla="*/ 94 w 249"/>
                <a:gd name="T5" fmla="*/ 17 h 249"/>
                <a:gd name="T6" fmla="*/ 16 w 249"/>
                <a:gd name="T7" fmla="*/ 95 h 249"/>
                <a:gd name="T8" fmla="*/ 16 w 249"/>
                <a:gd name="T9" fmla="*/ 155 h 249"/>
                <a:gd name="T10" fmla="*/ 94 w 249"/>
                <a:gd name="T11" fmla="*/ 233 h 249"/>
                <a:gd name="T12" fmla="*/ 154 w 249"/>
                <a:gd name="T13" fmla="*/ 233 h 249"/>
                <a:gd name="T14" fmla="*/ 232 w 249"/>
                <a:gd name="T15" fmla="*/ 155 h 249"/>
                <a:gd name="T16" fmla="*/ 232 w 249"/>
                <a:gd name="T17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249">
                  <a:moveTo>
                    <a:pt x="232" y="95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38" y="0"/>
                    <a:pt x="111" y="0"/>
                    <a:pt x="94" y="17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111"/>
                    <a:pt x="0" y="138"/>
                    <a:pt x="16" y="155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111" y="249"/>
                    <a:pt x="138" y="249"/>
                    <a:pt x="154" y="233"/>
                  </a:cubicBezTo>
                  <a:cubicBezTo>
                    <a:pt x="232" y="155"/>
                    <a:pt x="232" y="155"/>
                    <a:pt x="232" y="155"/>
                  </a:cubicBezTo>
                  <a:cubicBezTo>
                    <a:pt x="249" y="138"/>
                    <a:pt x="249" y="111"/>
                    <a:pt x="232" y="95"/>
                  </a:cubicBezTo>
                  <a:close/>
                </a:path>
              </a:pathLst>
            </a:custGeom>
            <a:noFill/>
            <a:ln w="38100" cap="flat">
              <a:solidFill>
                <a:srgbClr val="25C1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2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AA1DB6B-2FF8-6D21-54EC-7DE36CD4740A}"/>
                </a:ext>
              </a:extLst>
            </p:cNvPr>
            <p:cNvSpPr>
              <a:spLocks/>
            </p:cNvSpPr>
            <p:nvPr/>
          </p:nvSpPr>
          <p:spPr bwMode="auto">
            <a:xfrm rot="18909859">
              <a:off x="7486712" y="744472"/>
              <a:ext cx="814223" cy="812031"/>
            </a:xfrm>
            <a:custGeom>
              <a:avLst/>
              <a:gdLst>
                <a:gd name="T0" fmla="*/ 232 w 249"/>
                <a:gd name="T1" fmla="*/ 95 h 249"/>
                <a:gd name="T2" fmla="*/ 154 w 249"/>
                <a:gd name="T3" fmla="*/ 17 h 249"/>
                <a:gd name="T4" fmla="*/ 94 w 249"/>
                <a:gd name="T5" fmla="*/ 17 h 249"/>
                <a:gd name="T6" fmla="*/ 16 w 249"/>
                <a:gd name="T7" fmla="*/ 95 h 249"/>
                <a:gd name="T8" fmla="*/ 16 w 249"/>
                <a:gd name="T9" fmla="*/ 155 h 249"/>
                <a:gd name="T10" fmla="*/ 94 w 249"/>
                <a:gd name="T11" fmla="*/ 233 h 249"/>
                <a:gd name="T12" fmla="*/ 154 w 249"/>
                <a:gd name="T13" fmla="*/ 233 h 249"/>
                <a:gd name="T14" fmla="*/ 232 w 249"/>
                <a:gd name="T15" fmla="*/ 155 h 249"/>
                <a:gd name="T16" fmla="*/ 232 w 249"/>
                <a:gd name="T17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249">
                  <a:moveTo>
                    <a:pt x="232" y="95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38" y="0"/>
                    <a:pt x="111" y="0"/>
                    <a:pt x="94" y="17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111"/>
                    <a:pt x="0" y="138"/>
                    <a:pt x="16" y="155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111" y="249"/>
                    <a:pt x="138" y="249"/>
                    <a:pt x="154" y="233"/>
                  </a:cubicBezTo>
                  <a:cubicBezTo>
                    <a:pt x="232" y="155"/>
                    <a:pt x="232" y="155"/>
                    <a:pt x="232" y="155"/>
                  </a:cubicBezTo>
                  <a:cubicBezTo>
                    <a:pt x="249" y="138"/>
                    <a:pt x="249" y="111"/>
                    <a:pt x="232" y="95"/>
                  </a:cubicBezTo>
                  <a:close/>
                </a:path>
              </a:pathLst>
            </a:custGeom>
            <a:noFill/>
            <a:ln w="38100" cap="flat">
              <a:solidFill>
                <a:srgbClr val="43AC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20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05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84" r:id="rId3"/>
    <p:sldLayoutId id="2147483679" r:id="rId4"/>
    <p:sldLayoutId id="2147483690" r:id="rId5"/>
    <p:sldLayoutId id="2147483674" r:id="rId6"/>
    <p:sldLayoutId id="2147483691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SzPct val="70000"/>
        <a:buFont typeface="Century Gothic" panose="020B0502020202020204" pitchFamily="34" charset="0"/>
        <a:buChar char="■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70000"/>
        <a:buFont typeface="Century Gothic" panose="020B0502020202020204" pitchFamily="34" charset="0"/>
        <a:buChar char="■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70000"/>
        <a:buFont typeface="Century Gothic" panose="020B0502020202020204" pitchFamily="34" charset="0"/>
        <a:buChar char="■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70000"/>
        <a:buFont typeface="Century Gothic" panose="020B0502020202020204" pitchFamily="34" charset="0"/>
        <a:buChar char="■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70000"/>
        <a:buFont typeface="Century Gothic" panose="020B0502020202020204" pitchFamily="34" charset="0"/>
        <a:buChar char="■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family.fanniemae.com/media/19711/display" TargetMode="External"/><Relationship Id="rId2" Type="http://schemas.openxmlformats.org/officeDocument/2006/relationships/hyperlink" Target="https://sf.freddiemac.com/content/_assets/resources/pdf/fact-sheet/qc_review_documentation_checklist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ud.gov/sites/documents/4155-1_1_SECB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CA40E8D-A5D3-9509-B4A7-A009DE781E0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9886" t="123" r="22408" b="-123"/>
          <a:stretch/>
        </p:blipFill>
        <p:spPr>
          <a:xfrm>
            <a:off x="5813822" y="0"/>
            <a:ext cx="3328988" cy="5143500"/>
          </a:xfrm>
        </p:spPr>
      </p:pic>
      <p:sp>
        <p:nvSpPr>
          <p:cNvPr id="27" name="Freeform 13">
            <a:extLst>
              <a:ext uri="{FF2B5EF4-FFF2-40B4-BE49-F238E27FC236}">
                <a16:creationId xmlns:a16="http://schemas.microsoft.com/office/drawing/2014/main" id="{85F31776-0A61-4B33-AC24-3688B7535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432481" y="1611476"/>
            <a:ext cx="918662" cy="916188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67FF40B-1C3D-4FDC-94C1-4D2F4AEF9C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124384" y="1930526"/>
            <a:ext cx="3290809" cy="3426847"/>
          </a:xfrm>
          <a:custGeom>
            <a:avLst/>
            <a:gdLst>
              <a:gd name="T0" fmla="*/ 422 w 452"/>
              <a:gd name="T1" fmla="*/ 172 h 451"/>
              <a:gd name="T2" fmla="*/ 280 w 452"/>
              <a:gd name="T3" fmla="*/ 30 h 451"/>
              <a:gd name="T4" fmla="*/ 172 w 452"/>
              <a:gd name="T5" fmla="*/ 30 h 451"/>
              <a:gd name="T6" fmla="*/ 30 w 452"/>
              <a:gd name="T7" fmla="*/ 172 h 451"/>
              <a:gd name="T8" fmla="*/ 30 w 452"/>
              <a:gd name="T9" fmla="*/ 280 h 451"/>
              <a:gd name="T10" fmla="*/ 172 w 452"/>
              <a:gd name="T11" fmla="*/ 421 h 451"/>
              <a:gd name="T12" fmla="*/ 280 w 452"/>
              <a:gd name="T13" fmla="*/ 421 h 451"/>
              <a:gd name="T14" fmla="*/ 422 w 452"/>
              <a:gd name="T15" fmla="*/ 280 h 451"/>
              <a:gd name="T16" fmla="*/ 422 w 452"/>
              <a:gd name="T17" fmla="*/ 1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451">
                <a:moveTo>
                  <a:pt x="422" y="172"/>
                </a:moveTo>
                <a:cubicBezTo>
                  <a:pt x="280" y="30"/>
                  <a:pt x="280" y="30"/>
                  <a:pt x="280" y="30"/>
                </a:cubicBezTo>
                <a:cubicBezTo>
                  <a:pt x="250" y="0"/>
                  <a:pt x="202" y="0"/>
                  <a:pt x="172" y="30"/>
                </a:cubicBezTo>
                <a:cubicBezTo>
                  <a:pt x="30" y="172"/>
                  <a:pt x="30" y="172"/>
                  <a:pt x="30" y="172"/>
                </a:cubicBezTo>
                <a:cubicBezTo>
                  <a:pt x="0" y="202"/>
                  <a:pt x="0" y="250"/>
                  <a:pt x="30" y="280"/>
                </a:cubicBezTo>
                <a:cubicBezTo>
                  <a:pt x="172" y="421"/>
                  <a:pt x="172" y="421"/>
                  <a:pt x="172" y="421"/>
                </a:cubicBezTo>
                <a:cubicBezTo>
                  <a:pt x="202" y="451"/>
                  <a:pt x="250" y="451"/>
                  <a:pt x="280" y="421"/>
                </a:cubicBezTo>
                <a:cubicBezTo>
                  <a:pt x="422" y="280"/>
                  <a:pt x="422" y="280"/>
                  <a:pt x="422" y="280"/>
                </a:cubicBezTo>
                <a:cubicBezTo>
                  <a:pt x="452" y="250"/>
                  <a:pt x="452" y="202"/>
                  <a:pt x="422" y="1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 dirty="0">
              <a:latin typeface="Century Gothic" panose="020B050202020202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3713ECC3-081E-45B5-9CF3-B5C9C3DA1D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706791" y="2602706"/>
            <a:ext cx="1768079" cy="1763316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25C1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162A37-8979-4647-816A-40F91C59F1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6947" y="-6339"/>
            <a:ext cx="2965799" cy="2319262"/>
          </a:xfrm>
          <a:custGeom>
            <a:avLst/>
            <a:gdLst>
              <a:gd name="connsiteX0" fmla="*/ 845064 w 3943591"/>
              <a:gd name="connsiteY0" fmla="*/ 0 h 3083897"/>
              <a:gd name="connsiteX1" fmla="*/ 3098529 w 3943591"/>
              <a:gd name="connsiteY1" fmla="*/ 0 h 3083897"/>
              <a:gd name="connsiteX2" fmla="*/ 3146440 w 3943591"/>
              <a:gd name="connsiteY2" fmla="*/ 47784 h 3083897"/>
              <a:gd name="connsiteX3" fmla="*/ 3740546 w 3943591"/>
              <a:gd name="connsiteY3" fmla="*/ 640315 h 3083897"/>
              <a:gd name="connsiteX4" fmla="*/ 3740546 w 3943591"/>
              <a:gd name="connsiteY4" fmla="*/ 1612348 h 3083897"/>
              <a:gd name="connsiteX5" fmla="*/ 2459105 w 3943591"/>
              <a:gd name="connsiteY5" fmla="*/ 2881391 h 3083897"/>
              <a:gd name="connsiteX6" fmla="*/ 1484488 w 3943591"/>
              <a:gd name="connsiteY6" fmla="*/ 2881391 h 3083897"/>
              <a:gd name="connsiteX7" fmla="*/ 203046 w 3943591"/>
              <a:gd name="connsiteY7" fmla="*/ 1612348 h 3083897"/>
              <a:gd name="connsiteX8" fmla="*/ 203046 w 3943591"/>
              <a:gd name="connsiteY8" fmla="*/ 640315 h 3083897"/>
              <a:gd name="connsiteX9" fmla="*/ 743654 w 3943591"/>
              <a:gd name="connsiteY9" fmla="*/ 101140 h 3083897"/>
              <a:gd name="connsiteX10" fmla="*/ 845064 w 3943591"/>
              <a:gd name="connsiteY10" fmla="*/ 0 h 308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3591" h="3083897">
                <a:moveTo>
                  <a:pt x="845064" y="0"/>
                </a:moveTo>
                <a:lnTo>
                  <a:pt x="3098529" y="0"/>
                </a:lnTo>
                <a:lnTo>
                  <a:pt x="3146440" y="47784"/>
                </a:lnTo>
                <a:cubicBezTo>
                  <a:pt x="3305056" y="205980"/>
                  <a:pt x="3500276" y="400682"/>
                  <a:pt x="3740546" y="640315"/>
                </a:cubicBezTo>
                <a:cubicBezTo>
                  <a:pt x="4011273" y="910324"/>
                  <a:pt x="4011273" y="1342339"/>
                  <a:pt x="3740546" y="1612348"/>
                </a:cubicBezTo>
                <a:cubicBezTo>
                  <a:pt x="3740546" y="1612348"/>
                  <a:pt x="3740546" y="1612348"/>
                  <a:pt x="2459105" y="2881391"/>
                </a:cubicBezTo>
                <a:cubicBezTo>
                  <a:pt x="2188378" y="3151400"/>
                  <a:pt x="1755215" y="3151400"/>
                  <a:pt x="1484488" y="2881391"/>
                </a:cubicBezTo>
                <a:cubicBezTo>
                  <a:pt x="1484488" y="2881391"/>
                  <a:pt x="1484488" y="2881391"/>
                  <a:pt x="203046" y="1612348"/>
                </a:cubicBezTo>
                <a:cubicBezTo>
                  <a:pt x="-67681" y="1342339"/>
                  <a:pt x="-67681" y="910324"/>
                  <a:pt x="203046" y="640315"/>
                </a:cubicBezTo>
                <a:cubicBezTo>
                  <a:pt x="203046" y="640315"/>
                  <a:pt x="203046" y="640315"/>
                  <a:pt x="743654" y="101140"/>
                </a:cubicBezTo>
                <a:lnTo>
                  <a:pt x="845064" y="0"/>
                </a:lnTo>
                <a:close/>
              </a:path>
            </a:pathLst>
          </a:custGeom>
          <a:solidFill>
            <a:srgbClr val="011158"/>
          </a:solidFill>
          <a:ln>
            <a:noFill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FB2ED-7661-4432-A04A-C54E77EFCB2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8272" y="4104654"/>
            <a:ext cx="5636141" cy="85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43ACD1"/>
                </a:solidFill>
                <a:cs typeface="Arial" panose="020B0604020202020204" pitchFamily="34" charset="0"/>
              </a:rPr>
              <a:t>Your direct link to the IRS</a:t>
            </a: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60B5C7FE-1B34-410B-B7ED-EFE73A65F8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008232" y="1341270"/>
            <a:ext cx="1407228" cy="1403438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solidFill>
            <a:srgbClr val="43ACD1"/>
          </a:solidFill>
          <a:ln w="38100" cap="flat">
            <a:noFill/>
            <a:prstDash val="solid"/>
            <a:miter lim="800000"/>
            <a:headEnd/>
            <a:tailEnd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20001EB-096C-4C32-B904-50798192FD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922562" y="1893209"/>
            <a:ext cx="1094728" cy="1091780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25C1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45C282A4-DAB6-45D6-8069-B7FCFEB0D3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719402" y="2617858"/>
            <a:ext cx="1421259" cy="1417433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E20BCD2D-2D3A-4996-95C6-E79F9E1249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130678" y="1184279"/>
            <a:ext cx="814223" cy="812031"/>
          </a:xfrm>
          <a:custGeom>
            <a:avLst/>
            <a:gdLst>
              <a:gd name="T0" fmla="*/ 232 w 249"/>
              <a:gd name="T1" fmla="*/ 95 h 249"/>
              <a:gd name="T2" fmla="*/ 154 w 249"/>
              <a:gd name="T3" fmla="*/ 17 h 249"/>
              <a:gd name="T4" fmla="*/ 94 w 249"/>
              <a:gd name="T5" fmla="*/ 17 h 249"/>
              <a:gd name="T6" fmla="*/ 16 w 249"/>
              <a:gd name="T7" fmla="*/ 95 h 249"/>
              <a:gd name="T8" fmla="*/ 16 w 249"/>
              <a:gd name="T9" fmla="*/ 155 h 249"/>
              <a:gd name="T10" fmla="*/ 94 w 249"/>
              <a:gd name="T11" fmla="*/ 233 h 249"/>
              <a:gd name="T12" fmla="*/ 154 w 249"/>
              <a:gd name="T13" fmla="*/ 233 h 249"/>
              <a:gd name="T14" fmla="*/ 232 w 249"/>
              <a:gd name="T15" fmla="*/ 155 h 249"/>
              <a:gd name="T16" fmla="*/ 232 w 249"/>
              <a:gd name="T17" fmla="*/ 9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249">
                <a:moveTo>
                  <a:pt x="232" y="95"/>
                </a:moveTo>
                <a:cubicBezTo>
                  <a:pt x="154" y="17"/>
                  <a:pt x="154" y="17"/>
                  <a:pt x="154" y="17"/>
                </a:cubicBezTo>
                <a:cubicBezTo>
                  <a:pt x="138" y="0"/>
                  <a:pt x="111" y="0"/>
                  <a:pt x="94" y="17"/>
                </a:cubicBezTo>
                <a:cubicBezTo>
                  <a:pt x="16" y="95"/>
                  <a:pt x="16" y="95"/>
                  <a:pt x="16" y="95"/>
                </a:cubicBezTo>
                <a:cubicBezTo>
                  <a:pt x="0" y="111"/>
                  <a:pt x="0" y="138"/>
                  <a:pt x="16" y="155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111" y="249"/>
                  <a:pt x="138" y="249"/>
                  <a:pt x="154" y="233"/>
                </a:cubicBezTo>
                <a:cubicBezTo>
                  <a:pt x="232" y="155"/>
                  <a:pt x="232" y="155"/>
                  <a:pt x="232" y="155"/>
                </a:cubicBezTo>
                <a:cubicBezTo>
                  <a:pt x="249" y="138"/>
                  <a:pt x="249" y="111"/>
                  <a:pt x="232" y="95"/>
                </a:cubicBezTo>
                <a:close/>
              </a:path>
            </a:pathLst>
          </a:custGeom>
          <a:noFill/>
          <a:ln w="38100" cap="flat">
            <a:solidFill>
              <a:srgbClr val="43AC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BDE0F9-DD63-4522-BFBF-12401419D4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44586" y="-1145"/>
            <a:ext cx="1769891" cy="1611476"/>
          </a:xfrm>
          <a:custGeom>
            <a:avLst/>
            <a:gdLst>
              <a:gd name="connsiteX0" fmla="*/ 912645 w 2686256"/>
              <a:gd name="connsiteY0" fmla="*/ 0 h 2445822"/>
              <a:gd name="connsiteX1" fmla="*/ 1765244 w 2686256"/>
              <a:gd name="connsiteY1" fmla="*/ 0 h 2445822"/>
              <a:gd name="connsiteX2" fmla="*/ 1782469 w 2686256"/>
              <a:gd name="connsiteY2" fmla="*/ 17179 h 2445822"/>
              <a:gd name="connsiteX3" fmla="*/ 2543993 w 2686256"/>
              <a:gd name="connsiteY3" fmla="*/ 776652 h 2445822"/>
              <a:gd name="connsiteX4" fmla="*/ 2543993 w 2686256"/>
              <a:gd name="connsiteY4" fmla="*/ 1444320 h 2445822"/>
              <a:gd name="connsiteX5" fmla="*/ 1673680 w 2686256"/>
              <a:gd name="connsiteY5" fmla="*/ 2312289 h 2445822"/>
              <a:gd name="connsiteX6" fmla="*/ 1004208 w 2686256"/>
              <a:gd name="connsiteY6" fmla="*/ 2312289 h 2445822"/>
              <a:gd name="connsiteX7" fmla="*/ 133895 w 2686256"/>
              <a:gd name="connsiteY7" fmla="*/ 1444320 h 2445822"/>
              <a:gd name="connsiteX8" fmla="*/ 133895 w 2686256"/>
              <a:gd name="connsiteY8" fmla="*/ 776652 h 2445822"/>
              <a:gd name="connsiteX9" fmla="*/ 851011 w 2686256"/>
              <a:gd name="connsiteY9" fmla="*/ 61468 h 2445822"/>
              <a:gd name="connsiteX10" fmla="*/ 912645 w 2686256"/>
              <a:gd name="connsiteY10" fmla="*/ 0 h 244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6256" h="2445822">
                <a:moveTo>
                  <a:pt x="912645" y="0"/>
                </a:moveTo>
                <a:lnTo>
                  <a:pt x="1765244" y="0"/>
                </a:lnTo>
                <a:lnTo>
                  <a:pt x="1782469" y="17179"/>
                </a:lnTo>
                <a:cubicBezTo>
                  <a:pt x="1891258" y="125675"/>
                  <a:pt x="2108837" y="342668"/>
                  <a:pt x="2543993" y="776652"/>
                </a:cubicBezTo>
                <a:cubicBezTo>
                  <a:pt x="2733677" y="954697"/>
                  <a:pt x="2733677" y="1255147"/>
                  <a:pt x="2543993" y="1444320"/>
                </a:cubicBezTo>
                <a:cubicBezTo>
                  <a:pt x="2543993" y="1444320"/>
                  <a:pt x="2543993" y="1444320"/>
                  <a:pt x="1673680" y="2312289"/>
                </a:cubicBezTo>
                <a:cubicBezTo>
                  <a:pt x="1495154" y="2490334"/>
                  <a:pt x="1193892" y="2490334"/>
                  <a:pt x="1004208" y="2312289"/>
                </a:cubicBezTo>
                <a:cubicBezTo>
                  <a:pt x="1004208" y="2312289"/>
                  <a:pt x="1004208" y="2312289"/>
                  <a:pt x="133895" y="1444320"/>
                </a:cubicBezTo>
                <a:cubicBezTo>
                  <a:pt x="-44631" y="1255147"/>
                  <a:pt x="-44631" y="954697"/>
                  <a:pt x="133895" y="776652"/>
                </a:cubicBezTo>
                <a:cubicBezTo>
                  <a:pt x="133895" y="776652"/>
                  <a:pt x="133895" y="776652"/>
                  <a:pt x="851011" y="61468"/>
                </a:cubicBezTo>
                <a:lnTo>
                  <a:pt x="912645" y="0"/>
                </a:lnTo>
                <a:close/>
              </a:path>
            </a:pathLst>
          </a:custGeom>
          <a:solidFill>
            <a:srgbClr val="25C1A3"/>
          </a:solidFill>
          <a:ln>
            <a:noFill/>
          </a:ln>
          <a:effectLst>
            <a:outerShdw blurRad="4191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311A-469B-4150-A7FD-A4C900E61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272" y="3625803"/>
            <a:ext cx="4261130" cy="458115"/>
          </a:xfrm>
        </p:spPr>
        <p:txBody>
          <a:bodyPr anchor="b" anchorCtr="0">
            <a:noAutofit/>
          </a:bodyPr>
          <a:lstStyle/>
          <a:p>
            <a:r>
              <a:rPr lang="en-IN" sz="4400" b="1" dirty="0">
                <a:solidFill>
                  <a:srgbClr val="011158"/>
                </a:solidFill>
                <a:cs typeface="Arial" panose="020B0604020202020204" pitchFamily="34" charset="0"/>
              </a:rPr>
              <a:t>Tax Wallet</a:t>
            </a:r>
            <a:endParaRPr lang="en-IN" sz="4400" b="1" dirty="0">
              <a:solidFill>
                <a:srgbClr val="01115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199DB1FD-5DE6-E644-07C7-12B2FE95D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8430" b="32946"/>
          <a:stretch/>
        </p:blipFill>
        <p:spPr>
          <a:xfrm>
            <a:off x="458272" y="503500"/>
            <a:ext cx="2059542" cy="827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3" y="150152"/>
            <a:ext cx="2078520" cy="3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96F7472-4D44-4236-DE5D-8019E54527DD}"/>
              </a:ext>
            </a:extLst>
          </p:cNvPr>
          <p:cNvSpPr txBox="1">
            <a:spLocks/>
          </p:cNvSpPr>
          <p:nvPr/>
        </p:nvSpPr>
        <p:spPr>
          <a:xfrm>
            <a:off x="127772" y="1221513"/>
            <a:ext cx="238270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pPr algn="r"/>
            <a:r>
              <a:rPr lang="en-US" sz="1000" b="0" dirty="0">
                <a:latin typeface="Century Gothic" panose="020B0502020202020204" pitchFamily="34" charset="0"/>
              </a:rPr>
              <a:t>Per loan cost model allows lenders to order what they need with no additional fees for years, borrowers, transcripts, rejects, or re-orders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359E218-7528-4E0B-D26E-31F3B18C3C2B}"/>
              </a:ext>
            </a:extLst>
          </p:cNvPr>
          <p:cNvSpPr txBox="1">
            <a:spLocks/>
          </p:cNvSpPr>
          <p:nvPr/>
        </p:nvSpPr>
        <p:spPr>
          <a:xfrm>
            <a:off x="42570" y="2393661"/>
            <a:ext cx="2184155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pPr algn="r"/>
            <a:r>
              <a:rPr lang="en-US" sz="1000" b="0" dirty="0">
                <a:latin typeface="Century Gothic" panose="020B0502020202020204" pitchFamily="34" charset="0"/>
              </a:rPr>
              <a:t>Data is delivered via PDF &amp; JSON, without OCR, or human intervention of the data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DB6758-7B99-1975-AF2D-6F8EC9B34FD8}"/>
              </a:ext>
            </a:extLst>
          </p:cNvPr>
          <p:cNvGrpSpPr/>
          <p:nvPr/>
        </p:nvGrpSpPr>
        <p:grpSpPr>
          <a:xfrm>
            <a:off x="2577162" y="1272707"/>
            <a:ext cx="3808703" cy="3422830"/>
            <a:chOff x="2667649" y="1344712"/>
            <a:chExt cx="3808703" cy="342283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AE3A9C-9963-DF44-D648-FADDEA828951}"/>
                </a:ext>
              </a:extLst>
            </p:cNvPr>
            <p:cNvGrpSpPr/>
            <p:nvPr/>
          </p:nvGrpSpPr>
          <p:grpSpPr>
            <a:xfrm>
              <a:off x="2667649" y="1344712"/>
              <a:ext cx="3808703" cy="3422830"/>
              <a:chOff x="524169" y="1662558"/>
              <a:chExt cx="4957762" cy="465137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B22ACF3-D2A7-4F3F-6C00-1863632FE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69" y="1662558"/>
                <a:ext cx="4957762" cy="4651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99B716-2DAA-B05A-07F1-27AA48980057}"/>
                  </a:ext>
                </a:extLst>
              </p:cNvPr>
              <p:cNvSpPr/>
              <p:nvPr/>
            </p:nvSpPr>
            <p:spPr>
              <a:xfrm>
                <a:off x="1062105" y="2272553"/>
                <a:ext cx="4020884" cy="2272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D252C4B-6E3C-7984-4767-B79AC08E2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7161" y="1777626"/>
              <a:ext cx="3092712" cy="168828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C4BA26-E53B-D9C7-3716-07DF26A7F616}"/>
              </a:ext>
            </a:extLst>
          </p:cNvPr>
          <p:cNvGrpSpPr/>
          <p:nvPr/>
        </p:nvGrpSpPr>
        <p:grpSpPr>
          <a:xfrm>
            <a:off x="2575481" y="1260966"/>
            <a:ext cx="656018" cy="643475"/>
            <a:chOff x="3951030" y="2294442"/>
            <a:chExt cx="819734" cy="819734"/>
          </a:xfrm>
          <a:solidFill>
            <a:schemeClr val="accent3"/>
          </a:solidFill>
        </p:grpSpPr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A186055D-2EFB-7A15-5670-50456B72A81D}"/>
                </a:ext>
              </a:extLst>
            </p:cNvPr>
            <p:cNvSpPr/>
            <p:nvPr/>
          </p:nvSpPr>
          <p:spPr>
            <a:xfrm rot="13500000">
              <a:off x="3951030" y="2294442"/>
              <a:ext cx="819734" cy="81973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64703B-0430-6C72-EE89-7493EEF617F2}"/>
                </a:ext>
              </a:extLst>
            </p:cNvPr>
            <p:cNvSpPr/>
            <p:nvPr/>
          </p:nvSpPr>
          <p:spPr>
            <a:xfrm>
              <a:off x="3982132" y="2484324"/>
              <a:ext cx="763078" cy="43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01</a:t>
              </a:r>
              <a:endParaRPr lang="en-US" sz="1600" b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A7C271-9A71-79D2-266F-6AEC6091C90F}"/>
              </a:ext>
            </a:extLst>
          </p:cNvPr>
          <p:cNvGrpSpPr/>
          <p:nvPr/>
        </p:nvGrpSpPr>
        <p:grpSpPr>
          <a:xfrm>
            <a:off x="2308880" y="2360431"/>
            <a:ext cx="656018" cy="643475"/>
            <a:chOff x="3626856" y="3533106"/>
            <a:chExt cx="819734" cy="819734"/>
          </a:xfrm>
          <a:solidFill>
            <a:schemeClr val="accent3"/>
          </a:solidFill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68D0AADE-F229-7935-AEED-D993FB267409}"/>
                </a:ext>
              </a:extLst>
            </p:cNvPr>
            <p:cNvSpPr/>
            <p:nvPr/>
          </p:nvSpPr>
          <p:spPr>
            <a:xfrm rot="13500000">
              <a:off x="3626856" y="3533106"/>
              <a:ext cx="819734" cy="81973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8D00608-CE76-EF38-4920-B6A25B65F053}"/>
                </a:ext>
              </a:extLst>
            </p:cNvPr>
            <p:cNvSpPr/>
            <p:nvPr/>
          </p:nvSpPr>
          <p:spPr>
            <a:xfrm>
              <a:off x="3720353" y="3698021"/>
              <a:ext cx="598132" cy="43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02</a:t>
              </a:r>
              <a:endParaRPr lang="en-US" sz="1600" b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04A55FB-CB97-E00B-2155-50278F456DB1}"/>
              </a:ext>
            </a:extLst>
          </p:cNvPr>
          <p:cNvGrpSpPr/>
          <p:nvPr/>
        </p:nvGrpSpPr>
        <p:grpSpPr>
          <a:xfrm>
            <a:off x="2623042" y="3473907"/>
            <a:ext cx="656018" cy="643475"/>
            <a:chOff x="3980863" y="4808781"/>
            <a:chExt cx="819734" cy="819734"/>
          </a:xfrm>
          <a:solidFill>
            <a:schemeClr val="accent3"/>
          </a:solidFill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B1D8C4C6-47DF-AD7E-B3B3-4AE9742C93D7}"/>
                </a:ext>
              </a:extLst>
            </p:cNvPr>
            <p:cNvSpPr/>
            <p:nvPr/>
          </p:nvSpPr>
          <p:spPr>
            <a:xfrm rot="13500000">
              <a:off x="3980863" y="4808781"/>
              <a:ext cx="819734" cy="81973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77033D-E43B-F89C-258D-8D144E952125}"/>
                </a:ext>
              </a:extLst>
            </p:cNvPr>
            <p:cNvSpPr/>
            <p:nvPr/>
          </p:nvSpPr>
          <p:spPr>
            <a:xfrm>
              <a:off x="4120190" y="5015929"/>
              <a:ext cx="541078" cy="43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03</a:t>
              </a:r>
              <a:endParaRPr lang="en-US" sz="1600" b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E9B8AC-F1FA-40F7-D698-EE55C2D80738}"/>
              </a:ext>
            </a:extLst>
          </p:cNvPr>
          <p:cNvGrpSpPr/>
          <p:nvPr/>
        </p:nvGrpSpPr>
        <p:grpSpPr>
          <a:xfrm>
            <a:off x="5924534" y="1257827"/>
            <a:ext cx="656018" cy="643475"/>
            <a:chOff x="7390411" y="2250788"/>
            <a:chExt cx="819734" cy="819734"/>
          </a:xfrm>
          <a:solidFill>
            <a:schemeClr val="accent3"/>
          </a:solidFill>
        </p:grpSpPr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63D4045A-826E-6865-E6D4-F9A491DA784E}"/>
                </a:ext>
              </a:extLst>
            </p:cNvPr>
            <p:cNvSpPr/>
            <p:nvPr/>
          </p:nvSpPr>
          <p:spPr>
            <a:xfrm rot="8100000" flipH="1">
              <a:off x="7390411" y="2250788"/>
              <a:ext cx="819734" cy="81973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684FCF5-F5DC-FFC4-5F5A-40B7E9D044E1}"/>
                </a:ext>
              </a:extLst>
            </p:cNvPr>
            <p:cNvSpPr/>
            <p:nvPr/>
          </p:nvSpPr>
          <p:spPr>
            <a:xfrm>
              <a:off x="7450826" y="2423251"/>
              <a:ext cx="651996" cy="43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04</a:t>
              </a:r>
              <a:endParaRPr lang="en-US" sz="1600" b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C862E8-C797-9FD4-1C2A-4119C5BCD184}"/>
              </a:ext>
            </a:extLst>
          </p:cNvPr>
          <p:cNvGrpSpPr/>
          <p:nvPr/>
        </p:nvGrpSpPr>
        <p:grpSpPr>
          <a:xfrm>
            <a:off x="6112226" y="2354340"/>
            <a:ext cx="656018" cy="643475"/>
            <a:chOff x="7724650" y="3533105"/>
            <a:chExt cx="819734" cy="819734"/>
          </a:xfrm>
          <a:solidFill>
            <a:schemeClr val="accent3"/>
          </a:solidFill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A215DAE1-9E32-6CC4-27C8-D52F7F4BEEFE}"/>
                </a:ext>
              </a:extLst>
            </p:cNvPr>
            <p:cNvSpPr/>
            <p:nvPr/>
          </p:nvSpPr>
          <p:spPr>
            <a:xfrm rot="8100000" flipH="1">
              <a:off x="7724650" y="3533105"/>
              <a:ext cx="819734" cy="81973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5B45F66-8631-E895-7A6A-D4A11DF7DA7A}"/>
                </a:ext>
              </a:extLst>
            </p:cNvPr>
            <p:cNvSpPr/>
            <p:nvPr/>
          </p:nvSpPr>
          <p:spPr>
            <a:xfrm>
              <a:off x="7874341" y="3703725"/>
              <a:ext cx="520352" cy="43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05</a:t>
              </a:r>
              <a:endParaRPr lang="en-US" sz="1600" b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951893-68D9-AEC4-BE46-CF9CF73E8266}"/>
              </a:ext>
            </a:extLst>
          </p:cNvPr>
          <p:cNvGrpSpPr/>
          <p:nvPr/>
        </p:nvGrpSpPr>
        <p:grpSpPr>
          <a:xfrm>
            <a:off x="5923304" y="3484053"/>
            <a:ext cx="656018" cy="643475"/>
            <a:chOff x="7390411" y="4808780"/>
            <a:chExt cx="819734" cy="819734"/>
          </a:xfrm>
          <a:solidFill>
            <a:schemeClr val="accent3"/>
          </a:solidFill>
        </p:grpSpPr>
        <p:sp>
          <p:nvSpPr>
            <p:cNvPr id="57" name="Teardrop 56">
              <a:extLst>
                <a:ext uri="{FF2B5EF4-FFF2-40B4-BE49-F238E27FC236}">
                  <a16:creationId xmlns:a16="http://schemas.microsoft.com/office/drawing/2014/main" id="{20AF5590-CA36-94F6-B7E7-052AC7D31659}"/>
                </a:ext>
              </a:extLst>
            </p:cNvPr>
            <p:cNvSpPr/>
            <p:nvPr/>
          </p:nvSpPr>
          <p:spPr>
            <a:xfrm rot="8100000" flipH="1">
              <a:off x="7390411" y="4808780"/>
              <a:ext cx="819734" cy="81973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4FC5954-7B04-451E-C274-C9CB94E43521}"/>
                </a:ext>
              </a:extLst>
            </p:cNvPr>
            <p:cNvSpPr/>
            <p:nvPr/>
          </p:nvSpPr>
          <p:spPr>
            <a:xfrm>
              <a:off x="7526669" y="5013172"/>
              <a:ext cx="558703" cy="431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06</a:t>
              </a:r>
              <a:endParaRPr lang="en-US" sz="1600" b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52C1B73-EB13-F381-E162-2A5BCEA11301}"/>
              </a:ext>
            </a:extLst>
          </p:cNvPr>
          <p:cNvSpPr txBox="1">
            <a:spLocks/>
          </p:cNvSpPr>
          <p:nvPr/>
        </p:nvSpPr>
        <p:spPr>
          <a:xfrm>
            <a:off x="65650" y="3528791"/>
            <a:ext cx="247817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pPr algn="r"/>
            <a:r>
              <a:rPr lang="en-US" sz="1000" b="0" dirty="0">
                <a:latin typeface="Century Gothic" panose="020B0502020202020204" pitchFamily="34" charset="0"/>
              </a:rPr>
              <a:t>Offers 2 convenient order placement methods that delivers IRS responses in minutes or days based on borrower’s chosen path of comfort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D602F7B-23B2-A994-3275-19222C84C2DE}"/>
              </a:ext>
            </a:extLst>
          </p:cNvPr>
          <p:cNvSpPr txBox="1">
            <a:spLocks/>
          </p:cNvSpPr>
          <p:nvPr/>
        </p:nvSpPr>
        <p:spPr>
          <a:xfrm>
            <a:off x="6671036" y="1259235"/>
            <a:ext cx="2261618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r>
              <a:rPr lang="en-US" sz="1000" b="0" dirty="0">
                <a:latin typeface="Century Gothic" panose="020B0502020202020204" pitchFamily="34" charset="0"/>
              </a:rPr>
              <a:t>Only provider with Rep &amp; Warrant relief from Freddie Mac for income calc and data integrity</a:t>
            </a:r>
          </a:p>
          <a:p>
            <a:r>
              <a:rPr lang="en-US" sz="900" b="0" i="1" dirty="0">
                <a:latin typeface="Century Gothic" panose="020B0502020202020204" pitchFamily="34" charset="0"/>
              </a:rPr>
              <a:t>(Fannie Mae on deck for integration)</a:t>
            </a:r>
            <a:endParaRPr lang="de-DE" sz="900" b="0" i="1" dirty="0">
              <a:latin typeface="Century Gothic" panose="020B0502020202020204" pitchFamily="34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1EEAC63-9FBB-B400-1809-BC0D65118642}"/>
              </a:ext>
            </a:extLst>
          </p:cNvPr>
          <p:cNvSpPr txBox="1">
            <a:spLocks/>
          </p:cNvSpPr>
          <p:nvPr/>
        </p:nvSpPr>
        <p:spPr>
          <a:xfrm>
            <a:off x="6941651" y="2428769"/>
            <a:ext cx="22023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r>
              <a:rPr lang="en-US" sz="1000" b="0" dirty="0">
                <a:latin typeface="Century Gothic" panose="020B0502020202020204" pitchFamily="34" charset="0"/>
              </a:rPr>
              <a:t>Direct connection with IRS significantly reduces rejects and errors associated with initial requests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9F1C72B-FFF0-5160-A8CB-266976474B6C}"/>
              </a:ext>
            </a:extLst>
          </p:cNvPr>
          <p:cNvSpPr txBox="1">
            <a:spLocks/>
          </p:cNvSpPr>
          <p:nvPr/>
        </p:nvSpPr>
        <p:spPr>
          <a:xfrm>
            <a:off x="6673847" y="3493282"/>
            <a:ext cx="228420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r>
              <a:rPr lang="en-US" sz="1000" b="0" dirty="0">
                <a:latin typeface="Century Gothic" panose="020B0502020202020204" pitchFamily="34" charset="0"/>
              </a:rPr>
              <a:t>Capability to pull up to 3 years in the future solving post close transcript issues and a solid Lead Generation tool</a:t>
            </a:r>
            <a:endParaRPr lang="de-DE" sz="1000" b="0" dirty="0">
              <a:latin typeface="Century Gothic" panose="020B050202020202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F57FF49-52EC-0A35-4E74-41ADD46F34EF}"/>
              </a:ext>
            </a:extLst>
          </p:cNvPr>
          <p:cNvSpPr txBox="1">
            <a:spLocks/>
          </p:cNvSpPr>
          <p:nvPr/>
        </p:nvSpPr>
        <p:spPr>
          <a:xfrm>
            <a:off x="949795" y="4599578"/>
            <a:ext cx="705405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pPr algn="ctr"/>
            <a:r>
              <a:rPr lang="en-US" sz="1000" i="1" dirty="0">
                <a:latin typeface="Century Gothic" panose="020B0502020202020204" pitchFamily="34" charset="0"/>
              </a:rPr>
              <a:t>Halcyon IRS VOI’s tech stack is API driven providing quick and secure integrations with POS/LOS and 3</a:t>
            </a:r>
            <a:r>
              <a:rPr lang="en-US" sz="1000" i="1" baseline="30000" dirty="0">
                <a:latin typeface="Century Gothic" panose="020B0502020202020204" pitchFamily="34" charset="0"/>
              </a:rPr>
              <a:t>rd</a:t>
            </a:r>
            <a:r>
              <a:rPr lang="en-US" sz="1000" i="1" dirty="0">
                <a:latin typeface="Century Gothic" panose="020B0502020202020204" pitchFamily="34" charset="0"/>
              </a:rPr>
              <a:t> party services, and can scale volume without limits, while continuing to maintain high performance and low cost. </a:t>
            </a:r>
            <a:endParaRPr lang="de-DE" sz="900" i="1" dirty="0"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8CDD90-ABA4-5928-3D56-AE72593E41F4}"/>
              </a:ext>
            </a:extLst>
          </p:cNvPr>
          <p:cNvSpPr txBox="1">
            <a:spLocks/>
          </p:cNvSpPr>
          <p:nvPr/>
        </p:nvSpPr>
        <p:spPr>
          <a:xfrm>
            <a:off x="304296" y="221653"/>
            <a:ext cx="695605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Overview…</a:t>
            </a:r>
            <a:endParaRPr lang="en-US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9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C536-AD7B-6B3D-EE83-FEE1B763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Order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175B8-4F38-3120-8B49-09EDD623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FAFAE-1B6D-AA70-6E1B-4E9B2EB2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8" y="1666235"/>
            <a:ext cx="4118748" cy="319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A7A91-6B00-4CFB-52C1-33DD2DD4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34" y="1688087"/>
            <a:ext cx="4533257" cy="32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93E030C-0D3C-4A06-6DC7-5F00E8859046}"/>
              </a:ext>
            </a:extLst>
          </p:cNvPr>
          <p:cNvGrpSpPr/>
          <p:nvPr/>
        </p:nvGrpSpPr>
        <p:grpSpPr>
          <a:xfrm>
            <a:off x="-553787" y="-18841"/>
            <a:ext cx="3689469" cy="5238204"/>
            <a:chOff x="-553787" y="-18841"/>
            <a:chExt cx="3689469" cy="5238204"/>
          </a:xfrm>
        </p:grpSpPr>
        <p:sp>
          <p:nvSpPr>
            <p:cNvPr id="38" name="Rectangle: Diagonal Corners Rounded 37">
              <a:extLst>
                <a:ext uri="{FF2B5EF4-FFF2-40B4-BE49-F238E27FC236}">
                  <a16:creationId xmlns:a16="http://schemas.microsoft.com/office/drawing/2014/main" id="{A621205E-1D06-D2C7-0CC8-7DED5475ACFD}"/>
                </a:ext>
              </a:extLst>
            </p:cNvPr>
            <p:cNvSpPr/>
            <p:nvPr/>
          </p:nvSpPr>
          <p:spPr>
            <a:xfrm>
              <a:off x="-553787" y="-18841"/>
              <a:ext cx="3642450" cy="5238204"/>
            </a:xfrm>
            <a:prstGeom prst="round2Diag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21FF9AB-850A-B334-3A94-911EC159926D}"/>
                </a:ext>
              </a:extLst>
            </p:cNvPr>
            <p:cNvSpPr txBox="1">
              <a:spLocks/>
            </p:cNvSpPr>
            <p:nvPr/>
          </p:nvSpPr>
          <p:spPr>
            <a:xfrm>
              <a:off x="112475" y="2014540"/>
              <a:ext cx="3023207" cy="994172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2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Form 8821 Acceptance</a:t>
              </a:r>
              <a:endParaRPr lang="en-US" sz="2000" b="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E0AD00D-A724-0DCE-BBC3-DBBD25096A8D}"/>
              </a:ext>
            </a:extLst>
          </p:cNvPr>
          <p:cNvSpPr/>
          <p:nvPr/>
        </p:nvSpPr>
        <p:spPr>
          <a:xfrm>
            <a:off x="3222262" y="203978"/>
            <a:ext cx="5666154" cy="347116"/>
          </a:xfrm>
          <a:custGeom>
            <a:avLst/>
            <a:gdLst>
              <a:gd name="connsiteX0" fmla="*/ 0 w 2403002"/>
              <a:gd name="connsiteY0" fmla="*/ 0 h 961191"/>
              <a:gd name="connsiteX1" fmla="*/ 2403002 w 2403002"/>
              <a:gd name="connsiteY1" fmla="*/ 0 h 961191"/>
              <a:gd name="connsiteX2" fmla="*/ 2403002 w 2403002"/>
              <a:gd name="connsiteY2" fmla="*/ 961191 h 961191"/>
              <a:gd name="connsiteX3" fmla="*/ 0 w 2403002"/>
              <a:gd name="connsiteY3" fmla="*/ 961191 h 961191"/>
              <a:gd name="connsiteX4" fmla="*/ 0 w 2403002"/>
              <a:gd name="connsiteY4" fmla="*/ 0 h 96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002" h="961191">
                <a:moveTo>
                  <a:pt x="0" y="0"/>
                </a:moveTo>
                <a:lnTo>
                  <a:pt x="2403002" y="0"/>
                </a:lnTo>
                <a:lnTo>
                  <a:pt x="2403002" y="961191"/>
                </a:lnTo>
                <a:lnTo>
                  <a:pt x="0" y="961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Century Gothic" panose="020B0502020202020204" pitchFamily="34" charset="0"/>
              </a:rPr>
              <a:t>Freddie Mac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F399627-B52E-1CC9-4C9A-9ACAF519B00B}"/>
              </a:ext>
            </a:extLst>
          </p:cNvPr>
          <p:cNvSpPr/>
          <p:nvPr/>
        </p:nvSpPr>
        <p:spPr>
          <a:xfrm>
            <a:off x="3222290" y="516912"/>
            <a:ext cx="5666097" cy="1158915"/>
          </a:xfrm>
          <a:custGeom>
            <a:avLst/>
            <a:gdLst>
              <a:gd name="connsiteX0" fmla="*/ 0 w 2402978"/>
              <a:gd name="connsiteY0" fmla="*/ 0 h 2283840"/>
              <a:gd name="connsiteX1" fmla="*/ 2402978 w 2402978"/>
              <a:gd name="connsiteY1" fmla="*/ 0 h 2283840"/>
              <a:gd name="connsiteX2" fmla="*/ 2402978 w 2402978"/>
              <a:gd name="connsiteY2" fmla="*/ 2283840 h 2283840"/>
              <a:gd name="connsiteX3" fmla="*/ 0 w 2402978"/>
              <a:gd name="connsiteY3" fmla="*/ 2283840 h 2283840"/>
              <a:gd name="connsiteX4" fmla="*/ 0 w 2402978"/>
              <a:gd name="connsiteY4" fmla="*/ 0 h 22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2283840">
                <a:moveTo>
                  <a:pt x="0" y="0"/>
                </a:moveTo>
                <a:lnTo>
                  <a:pt x="2402978" y="0"/>
                </a:lnTo>
                <a:lnTo>
                  <a:pt x="2402978" y="2283840"/>
                </a:lnTo>
                <a:lnTo>
                  <a:pt x="0" y="2283840"/>
                </a:lnTo>
                <a:lnTo>
                  <a:pt x="0" y="0"/>
                </a:lnTo>
                <a:close/>
              </a:path>
            </a:pathLst>
          </a:custGeom>
          <a:solidFill>
            <a:srgbClr val="E5E5E5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1440" rIns="182880" bIns="96012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kern="1200" dirty="0">
                <a:latin typeface="Century Gothic" panose="020B0502020202020204" pitchFamily="34" charset="0"/>
              </a:rPr>
              <a:t>IRS Form 8821, 4506 or an alternate form acceptable to the IRS that collects comparable information, plus the IRS response if received.</a:t>
            </a:r>
            <a:br>
              <a:rPr lang="en-US" sz="1200" kern="1200" dirty="0">
                <a:latin typeface="Century Gothic" panose="020B0502020202020204" pitchFamily="34" charset="0"/>
              </a:rPr>
            </a:br>
            <a:r>
              <a:rPr lang="en-US" sz="1200" kern="1200" dirty="0">
                <a:latin typeface="Century Gothic" panose="020B0502020202020204" pitchFamily="34" charset="0"/>
              </a:rPr>
              <a:t/>
            </a:r>
            <a:br>
              <a:rPr lang="en-US" sz="1200" kern="1200" dirty="0">
                <a:latin typeface="Century Gothic" panose="020B0502020202020204" pitchFamily="34" charset="0"/>
              </a:rPr>
            </a:br>
            <a:r>
              <a:rPr lang="en-US" sz="1000" kern="1200" dirty="0">
                <a:latin typeface="Century Gothic" panose="020B0502020202020204" pitchFamily="34" charset="0"/>
                <a:hlinkClick r:id="rId2"/>
              </a:rPr>
              <a:t>https://sf.freddiemac.com/content/_assets/resources/pdf/fact-sheet/qc_review_documentation_checklist.pdf</a:t>
            </a:r>
            <a:endParaRPr lang="en-US" sz="1200" kern="1200" dirty="0">
              <a:latin typeface="Century Gothic" panose="020B0502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724906-3FAC-83F1-9A2F-97D334EE708E}"/>
              </a:ext>
            </a:extLst>
          </p:cNvPr>
          <p:cNvSpPr/>
          <p:nvPr/>
        </p:nvSpPr>
        <p:spPr>
          <a:xfrm>
            <a:off x="3222320" y="1803221"/>
            <a:ext cx="5666096" cy="347116"/>
          </a:xfrm>
          <a:custGeom>
            <a:avLst/>
            <a:gdLst>
              <a:gd name="connsiteX0" fmla="*/ 0 w 2402978"/>
              <a:gd name="connsiteY0" fmla="*/ 0 h 961191"/>
              <a:gd name="connsiteX1" fmla="*/ 2402978 w 2402978"/>
              <a:gd name="connsiteY1" fmla="*/ 0 h 961191"/>
              <a:gd name="connsiteX2" fmla="*/ 2402978 w 2402978"/>
              <a:gd name="connsiteY2" fmla="*/ 961191 h 961191"/>
              <a:gd name="connsiteX3" fmla="*/ 0 w 2402978"/>
              <a:gd name="connsiteY3" fmla="*/ 961191 h 961191"/>
              <a:gd name="connsiteX4" fmla="*/ 0 w 2402978"/>
              <a:gd name="connsiteY4" fmla="*/ 0 h 96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61191">
                <a:moveTo>
                  <a:pt x="0" y="0"/>
                </a:moveTo>
                <a:lnTo>
                  <a:pt x="2402978" y="0"/>
                </a:lnTo>
                <a:lnTo>
                  <a:pt x="2402978" y="961191"/>
                </a:lnTo>
                <a:lnTo>
                  <a:pt x="0" y="961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Century Gothic" panose="020B0502020202020204" pitchFamily="34" charset="0"/>
              </a:rPr>
              <a:t>Fannie Mae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B57E1C-9E73-6A6D-0E79-E710729BE82C}"/>
              </a:ext>
            </a:extLst>
          </p:cNvPr>
          <p:cNvSpPr/>
          <p:nvPr/>
        </p:nvSpPr>
        <p:spPr>
          <a:xfrm>
            <a:off x="3222320" y="2116155"/>
            <a:ext cx="5666096" cy="1158915"/>
          </a:xfrm>
          <a:custGeom>
            <a:avLst/>
            <a:gdLst>
              <a:gd name="connsiteX0" fmla="*/ 0 w 2402978"/>
              <a:gd name="connsiteY0" fmla="*/ 0 h 2283840"/>
              <a:gd name="connsiteX1" fmla="*/ 2402978 w 2402978"/>
              <a:gd name="connsiteY1" fmla="*/ 0 h 2283840"/>
              <a:gd name="connsiteX2" fmla="*/ 2402978 w 2402978"/>
              <a:gd name="connsiteY2" fmla="*/ 2283840 h 2283840"/>
              <a:gd name="connsiteX3" fmla="*/ 0 w 2402978"/>
              <a:gd name="connsiteY3" fmla="*/ 2283840 h 2283840"/>
              <a:gd name="connsiteX4" fmla="*/ 0 w 2402978"/>
              <a:gd name="connsiteY4" fmla="*/ 0 h 22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2283840">
                <a:moveTo>
                  <a:pt x="0" y="0"/>
                </a:moveTo>
                <a:lnTo>
                  <a:pt x="2402978" y="0"/>
                </a:lnTo>
                <a:lnTo>
                  <a:pt x="2402978" y="2283840"/>
                </a:lnTo>
                <a:lnTo>
                  <a:pt x="0" y="2283840"/>
                </a:lnTo>
                <a:lnTo>
                  <a:pt x="0" y="0"/>
                </a:lnTo>
                <a:close/>
              </a:path>
            </a:pathLst>
          </a:custGeom>
          <a:solidFill>
            <a:srgbClr val="E5E5E5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1440" rIns="182880" bIns="96012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kern="1200" dirty="0">
                <a:latin typeface="Century Gothic" panose="020B0502020202020204" pitchFamily="34" charset="0"/>
              </a:rPr>
              <a:t>It is also acceptable for lenders to use either IRS Request for Copy of Tax Return (IRS Form 4506) or IRS Tax Information Authorization (IRS Form 8821).</a:t>
            </a:r>
            <a:br>
              <a:rPr lang="en-US" sz="1200" kern="1200" dirty="0">
                <a:latin typeface="Century Gothic" panose="020B0502020202020204" pitchFamily="34" charset="0"/>
              </a:rPr>
            </a:br>
            <a:r>
              <a:rPr lang="en-US" sz="1200" kern="1200" dirty="0">
                <a:latin typeface="Century Gothic" panose="020B0502020202020204" pitchFamily="34" charset="0"/>
              </a:rPr>
              <a:t/>
            </a:r>
            <a:br>
              <a:rPr lang="en-US" sz="1200" kern="1200" dirty="0">
                <a:latin typeface="Century Gothic" panose="020B0502020202020204" pitchFamily="34" charset="0"/>
              </a:rPr>
            </a:br>
            <a:r>
              <a:rPr lang="en-US" sz="1000" kern="1200" dirty="0">
                <a:latin typeface="Century Gothic" panose="020B0502020202020204" pitchFamily="34" charset="0"/>
                <a:hlinkClick r:id="rId3"/>
              </a:rPr>
              <a:t>https://singlefamily.fanniemae.com/media/19711/display</a:t>
            </a:r>
            <a:endParaRPr lang="en-US" sz="1200" kern="1200" dirty="0">
              <a:latin typeface="Century Gothic" panose="020B0502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B17BC-7622-E4C5-5C34-6D2523DE93AB}"/>
              </a:ext>
            </a:extLst>
          </p:cNvPr>
          <p:cNvSpPr/>
          <p:nvPr/>
        </p:nvSpPr>
        <p:spPr>
          <a:xfrm>
            <a:off x="3222320" y="3423459"/>
            <a:ext cx="5666096" cy="347116"/>
          </a:xfrm>
          <a:custGeom>
            <a:avLst/>
            <a:gdLst>
              <a:gd name="connsiteX0" fmla="*/ 0 w 2402978"/>
              <a:gd name="connsiteY0" fmla="*/ 0 h 961191"/>
              <a:gd name="connsiteX1" fmla="*/ 2402978 w 2402978"/>
              <a:gd name="connsiteY1" fmla="*/ 0 h 961191"/>
              <a:gd name="connsiteX2" fmla="*/ 2402978 w 2402978"/>
              <a:gd name="connsiteY2" fmla="*/ 961191 h 961191"/>
              <a:gd name="connsiteX3" fmla="*/ 0 w 2402978"/>
              <a:gd name="connsiteY3" fmla="*/ 961191 h 961191"/>
              <a:gd name="connsiteX4" fmla="*/ 0 w 2402978"/>
              <a:gd name="connsiteY4" fmla="*/ 0 h 96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961191">
                <a:moveTo>
                  <a:pt x="0" y="0"/>
                </a:moveTo>
                <a:lnTo>
                  <a:pt x="2402978" y="0"/>
                </a:lnTo>
                <a:lnTo>
                  <a:pt x="2402978" y="961191"/>
                </a:lnTo>
                <a:lnTo>
                  <a:pt x="0" y="961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Century Gothic" panose="020B0502020202020204" pitchFamily="34" charset="0"/>
              </a:rPr>
              <a:t>HUD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E78368-CE92-3E3B-E8EC-3F823A01EA71}"/>
              </a:ext>
            </a:extLst>
          </p:cNvPr>
          <p:cNvSpPr/>
          <p:nvPr/>
        </p:nvSpPr>
        <p:spPr>
          <a:xfrm>
            <a:off x="3222320" y="3736393"/>
            <a:ext cx="5666096" cy="1158915"/>
          </a:xfrm>
          <a:custGeom>
            <a:avLst/>
            <a:gdLst>
              <a:gd name="connsiteX0" fmla="*/ 0 w 2402978"/>
              <a:gd name="connsiteY0" fmla="*/ 0 h 2283840"/>
              <a:gd name="connsiteX1" fmla="*/ 2402978 w 2402978"/>
              <a:gd name="connsiteY1" fmla="*/ 0 h 2283840"/>
              <a:gd name="connsiteX2" fmla="*/ 2402978 w 2402978"/>
              <a:gd name="connsiteY2" fmla="*/ 2283840 h 2283840"/>
              <a:gd name="connsiteX3" fmla="*/ 0 w 2402978"/>
              <a:gd name="connsiteY3" fmla="*/ 2283840 h 2283840"/>
              <a:gd name="connsiteX4" fmla="*/ 0 w 2402978"/>
              <a:gd name="connsiteY4" fmla="*/ 0 h 22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2978" h="2283840">
                <a:moveTo>
                  <a:pt x="0" y="0"/>
                </a:moveTo>
                <a:lnTo>
                  <a:pt x="2402978" y="0"/>
                </a:lnTo>
                <a:lnTo>
                  <a:pt x="2402978" y="2283840"/>
                </a:lnTo>
                <a:lnTo>
                  <a:pt x="0" y="2283840"/>
                </a:lnTo>
                <a:lnTo>
                  <a:pt x="0" y="0"/>
                </a:lnTo>
                <a:close/>
              </a:path>
            </a:pathLst>
          </a:custGeom>
          <a:solidFill>
            <a:srgbClr val="E5E5E5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1440" rIns="182880" bIns="96012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kern="1200" dirty="0">
                <a:latin typeface="Century Gothic" panose="020B0502020202020204" pitchFamily="34" charset="0"/>
              </a:rPr>
              <a:t>For all loans processed in this manner, obtain a signed copy of IRS4506-T, Request for Copy of Tax Form, form IRS 8821,Tax Information  Authorization, or a document that is appropriate for obtaining tax returns directly from the IRS.</a:t>
            </a:r>
            <a:br>
              <a:rPr lang="en-US" sz="1200" kern="1200" dirty="0">
                <a:latin typeface="Century Gothic" panose="020B0502020202020204" pitchFamily="34" charset="0"/>
              </a:rPr>
            </a:br>
            <a:r>
              <a:rPr lang="en-US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105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https://www.hud.gov/sites/documents/4155-1_1_SECB.PDF</a:t>
            </a:r>
            <a:r>
              <a:rPr lang="en-US" sz="105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n-US" sz="1200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1A31-7FA5-5E21-9E3A-719517D4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8292"/>
            <a:ext cx="6956057" cy="994172"/>
          </a:xfrm>
        </p:spPr>
        <p:txBody>
          <a:bodyPr/>
          <a:lstStyle/>
          <a:p>
            <a:r>
              <a:rPr lang="en-US" b="1" dirty="0"/>
              <a:t>Halcyon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>
                <a:solidFill>
                  <a:schemeClr val="accent1"/>
                </a:solidFill>
              </a:rPr>
              <a:t>Practical solutions to expand your services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099D43-7ABD-4C35-97A3-7021C41DC999}"/>
              </a:ext>
            </a:extLst>
          </p:cNvPr>
          <p:cNvGrpSpPr/>
          <p:nvPr/>
        </p:nvGrpSpPr>
        <p:grpSpPr>
          <a:xfrm>
            <a:off x="5989200" y="1956172"/>
            <a:ext cx="2448272" cy="3017044"/>
            <a:chOff x="5977822" y="1956172"/>
            <a:chExt cx="2448272" cy="30170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AB77F65-D311-EE63-89D4-C092FD8F39AF}"/>
                </a:ext>
              </a:extLst>
            </p:cNvPr>
            <p:cNvSpPr/>
            <p:nvPr/>
          </p:nvSpPr>
          <p:spPr>
            <a:xfrm>
              <a:off x="5977822" y="1956172"/>
              <a:ext cx="2448272" cy="2952328"/>
            </a:xfrm>
            <a:prstGeom prst="round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85919618-309F-3CE9-1404-A2957698906D}"/>
                </a:ext>
              </a:extLst>
            </p:cNvPr>
            <p:cNvSpPr txBox="1">
              <a:spLocks/>
            </p:cNvSpPr>
            <p:nvPr/>
          </p:nvSpPr>
          <p:spPr>
            <a:xfrm>
              <a:off x="6287558" y="2826986"/>
              <a:ext cx="1828800" cy="21462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Tax Preparation</a:t>
              </a:r>
            </a:p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Expand your borrower relationship with tax prep services.</a:t>
              </a:r>
            </a:p>
          </p:txBody>
        </p:sp>
        <p:pic>
          <p:nvPicPr>
            <p:cNvPr id="9" name="Picture 8" descr="A blue and green line drawing of a price tag with a graph and an arrow&#10;&#10;Description automatically generated">
              <a:extLst>
                <a:ext uri="{FF2B5EF4-FFF2-40B4-BE49-F238E27FC236}">
                  <a16:creationId xmlns:a16="http://schemas.microsoft.com/office/drawing/2014/main" id="{A32B8839-B97A-4FE4-F30D-95B49AEB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6944485" y="2218332"/>
              <a:ext cx="514946" cy="51494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B291A7-CE14-79E6-DB6E-C64C58551710}"/>
              </a:ext>
            </a:extLst>
          </p:cNvPr>
          <p:cNvGrpSpPr/>
          <p:nvPr/>
        </p:nvGrpSpPr>
        <p:grpSpPr>
          <a:xfrm>
            <a:off x="3337998" y="1956172"/>
            <a:ext cx="2448272" cy="3017044"/>
            <a:chOff x="3417500" y="1956172"/>
            <a:chExt cx="2448272" cy="301704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CF5AE2D-8CD7-376D-9D89-68D50780B347}"/>
                </a:ext>
              </a:extLst>
            </p:cNvPr>
            <p:cNvSpPr/>
            <p:nvPr/>
          </p:nvSpPr>
          <p:spPr>
            <a:xfrm>
              <a:off x="3417500" y="1956172"/>
              <a:ext cx="2448272" cy="2952328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455F398F-3759-1EE0-B8D8-470760D4A9C8}"/>
                </a:ext>
              </a:extLst>
            </p:cNvPr>
            <p:cNvSpPr txBox="1">
              <a:spLocks/>
            </p:cNvSpPr>
            <p:nvPr/>
          </p:nvSpPr>
          <p:spPr>
            <a:xfrm>
              <a:off x="3727326" y="2826986"/>
              <a:ext cx="1828800" cy="21462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RIA Advisory Services</a:t>
              </a:r>
            </a:p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Provide clients full financial services with an RIA partnership.</a:t>
              </a:r>
            </a:p>
          </p:txBody>
        </p:sp>
        <p:pic>
          <p:nvPicPr>
            <p:cNvPr id="11" name="Picture 10" descr="A blue and green gradient computer screen&#10;&#10;Description automatically generated">
              <a:extLst>
                <a:ext uri="{FF2B5EF4-FFF2-40B4-BE49-F238E27FC236}">
                  <a16:creationId xmlns:a16="http://schemas.microsoft.com/office/drawing/2014/main" id="{D40DF23B-74D2-7DD8-80A8-0596A24E2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4384253" y="2218332"/>
              <a:ext cx="514946" cy="51494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3E8721-D975-0B6F-D101-6AFE723D0272}"/>
              </a:ext>
            </a:extLst>
          </p:cNvPr>
          <p:cNvGrpSpPr/>
          <p:nvPr/>
        </p:nvGrpSpPr>
        <p:grpSpPr>
          <a:xfrm>
            <a:off x="686797" y="1962269"/>
            <a:ext cx="2448272" cy="3010947"/>
            <a:chOff x="857179" y="1962269"/>
            <a:chExt cx="2448272" cy="301094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6D6FFEF-3859-0B80-08B6-C613D0CE7845}"/>
                </a:ext>
              </a:extLst>
            </p:cNvPr>
            <p:cNvSpPr/>
            <p:nvPr/>
          </p:nvSpPr>
          <p:spPr>
            <a:xfrm>
              <a:off x="857179" y="1962269"/>
              <a:ext cx="2448272" cy="2952328"/>
            </a:xfrm>
            <a:prstGeom prst="round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" name="Picture 12" descr="A blue and green outline of a tablet and a gear&#10;&#10;Description automatically generated">
              <a:extLst>
                <a:ext uri="{FF2B5EF4-FFF2-40B4-BE49-F238E27FC236}">
                  <a16:creationId xmlns:a16="http://schemas.microsoft.com/office/drawing/2014/main" id="{29C61A93-34A1-3CFA-1750-ECB170DF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1823842" y="2218332"/>
              <a:ext cx="514946" cy="514946"/>
            </a:xfrm>
            <a:prstGeom prst="rect">
              <a:avLst/>
            </a:prstGeom>
          </p:spPr>
        </p:pic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FEAD5835-A090-DE8D-45FC-9105F8341B34}"/>
                </a:ext>
              </a:extLst>
            </p:cNvPr>
            <p:cNvSpPr txBox="1">
              <a:spLocks/>
            </p:cNvSpPr>
            <p:nvPr/>
          </p:nvSpPr>
          <p:spPr>
            <a:xfrm>
              <a:off x="1166915" y="2826986"/>
              <a:ext cx="1828800" cy="21462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IRS Tax Transcripts</a:t>
              </a:r>
            </a:p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Close loans faster and for a fraction of the cost.</a:t>
              </a:r>
            </a:p>
          </p:txBody>
        </p:sp>
      </p:grpSp>
      <p:pic>
        <p:nvPicPr>
          <p:cNvPr id="40" name="Picture 39" descr="A logo with a bird in the center&#10;&#10;Description automatically generated">
            <a:extLst>
              <a:ext uri="{FF2B5EF4-FFF2-40B4-BE49-F238E27FC236}">
                <a16:creationId xmlns:a16="http://schemas.microsoft.com/office/drawing/2014/main" id="{89F27810-D9C2-2495-D715-B94248ED97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3654" r="57497" b="32946"/>
          <a:stretch/>
        </p:blipFill>
        <p:spPr>
          <a:xfrm>
            <a:off x="8350878" y="4425599"/>
            <a:ext cx="576501" cy="5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4A8106-2BD9-458A-9D0A-4110CB73441A}"/>
              </a:ext>
            </a:extLst>
          </p:cNvPr>
          <p:cNvSpPr/>
          <p:nvPr/>
        </p:nvSpPr>
        <p:spPr>
          <a:xfrm rot="18900000">
            <a:off x="2910663" y="2133069"/>
            <a:ext cx="3410842" cy="3404457"/>
          </a:xfrm>
          <a:custGeom>
            <a:avLst/>
            <a:gdLst>
              <a:gd name="connsiteX0" fmla="*/ 0 w 2356133"/>
              <a:gd name="connsiteY0" fmla="*/ 0 h 2351723"/>
              <a:gd name="connsiteX1" fmla="*/ 2344202 w 2356133"/>
              <a:gd name="connsiteY1" fmla="*/ 2115443 h 2351723"/>
              <a:gd name="connsiteX2" fmla="*/ 2356133 w 2356133"/>
              <a:gd name="connsiteY2" fmla="*/ 2351723 h 2351723"/>
              <a:gd name="connsiteX3" fmla="*/ 0 w 2356133"/>
              <a:gd name="connsiteY3" fmla="*/ 2351723 h 2351723"/>
              <a:gd name="connsiteX0" fmla="*/ 0 w 2356133"/>
              <a:gd name="connsiteY0" fmla="*/ 2351723 h 2443163"/>
              <a:gd name="connsiteX1" fmla="*/ 0 w 2356133"/>
              <a:gd name="connsiteY1" fmla="*/ 0 h 2443163"/>
              <a:gd name="connsiteX2" fmla="*/ 2344202 w 2356133"/>
              <a:gd name="connsiteY2" fmla="*/ 2115443 h 2443163"/>
              <a:gd name="connsiteX3" fmla="*/ 2356133 w 2356133"/>
              <a:gd name="connsiteY3" fmla="*/ 2351723 h 2443163"/>
              <a:gd name="connsiteX4" fmla="*/ 91440 w 2356133"/>
              <a:gd name="connsiteY4" fmla="*/ 2443163 h 2443163"/>
              <a:gd name="connsiteX0" fmla="*/ 0 w 2356133"/>
              <a:gd name="connsiteY0" fmla="*/ 0 h 2443163"/>
              <a:gd name="connsiteX1" fmla="*/ 2344202 w 2356133"/>
              <a:gd name="connsiteY1" fmla="*/ 2115443 h 2443163"/>
              <a:gd name="connsiteX2" fmla="*/ 2356133 w 2356133"/>
              <a:gd name="connsiteY2" fmla="*/ 2351723 h 2443163"/>
              <a:gd name="connsiteX3" fmla="*/ 91440 w 2356133"/>
              <a:gd name="connsiteY3" fmla="*/ 2443163 h 2443163"/>
              <a:gd name="connsiteX0" fmla="*/ 0 w 2356133"/>
              <a:gd name="connsiteY0" fmla="*/ 0 h 2351723"/>
              <a:gd name="connsiteX1" fmla="*/ 2344202 w 2356133"/>
              <a:gd name="connsiteY1" fmla="*/ 2115443 h 2351723"/>
              <a:gd name="connsiteX2" fmla="*/ 2356133 w 2356133"/>
              <a:gd name="connsiteY2" fmla="*/ 2351723 h 23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6133" h="2351723">
                <a:moveTo>
                  <a:pt x="0" y="0"/>
                </a:moveTo>
                <a:cubicBezTo>
                  <a:pt x="1220050" y="0"/>
                  <a:pt x="2223533" y="927230"/>
                  <a:pt x="2344202" y="2115443"/>
                </a:cubicBezTo>
                <a:lnTo>
                  <a:pt x="2356133" y="2351723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6E2EA8-4C50-6EFE-6621-7BC36EB5A864}"/>
              </a:ext>
            </a:extLst>
          </p:cNvPr>
          <p:cNvSpPr/>
          <p:nvPr/>
        </p:nvSpPr>
        <p:spPr>
          <a:xfrm>
            <a:off x="3455155" y="3216969"/>
            <a:ext cx="2233690" cy="16782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60CAEB-A48D-1F34-4DB0-8E1B356F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667" y="3699074"/>
            <a:ext cx="2042667" cy="71399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The 4506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8DDF31-A602-D82B-3702-344FC3667E78}"/>
              </a:ext>
            </a:extLst>
          </p:cNvPr>
          <p:cNvGrpSpPr/>
          <p:nvPr/>
        </p:nvGrpSpPr>
        <p:grpSpPr>
          <a:xfrm>
            <a:off x="4816695" y="649142"/>
            <a:ext cx="1744795" cy="2315022"/>
            <a:chOff x="4772611" y="400887"/>
            <a:chExt cx="1744795" cy="231502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C704340-4D9F-462F-98B4-FF1D1A6FA25E}"/>
                </a:ext>
              </a:extLst>
            </p:cNvPr>
            <p:cNvGrpSpPr/>
            <p:nvPr/>
          </p:nvGrpSpPr>
          <p:grpSpPr>
            <a:xfrm rot="883723">
              <a:off x="5321209" y="2104482"/>
              <a:ext cx="144097" cy="441823"/>
              <a:chOff x="6027296" y="2996621"/>
              <a:chExt cx="143690" cy="440578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C913908-B3FB-4F6E-B657-651B745BCAD3}"/>
                  </a:ext>
                </a:extLst>
              </p:cNvPr>
              <p:cNvCxnSpPr/>
              <p:nvPr/>
            </p:nvCxnSpPr>
            <p:spPr>
              <a:xfrm>
                <a:off x="6093046" y="3088536"/>
                <a:ext cx="0" cy="3486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4DA6D1B-482D-4F61-8DD7-49F30AFA73D2}"/>
                  </a:ext>
                </a:extLst>
              </p:cNvPr>
              <p:cNvSpPr/>
              <p:nvPr/>
            </p:nvSpPr>
            <p:spPr>
              <a:xfrm>
                <a:off x="6027296" y="2996621"/>
                <a:ext cx="143690" cy="1436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2513B46-8272-46B1-A20B-1343A23920DD}"/>
                </a:ext>
              </a:extLst>
            </p:cNvPr>
            <p:cNvSpPr/>
            <p:nvPr/>
          </p:nvSpPr>
          <p:spPr>
            <a:xfrm>
              <a:off x="5195690" y="2477595"/>
              <a:ext cx="238314" cy="23831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1C26A1D-E901-4B97-AF7D-BCAFC9EA6642}"/>
                </a:ext>
              </a:extLst>
            </p:cNvPr>
            <p:cNvSpPr/>
            <p:nvPr/>
          </p:nvSpPr>
          <p:spPr>
            <a:xfrm>
              <a:off x="4809533" y="400887"/>
              <a:ext cx="1707873" cy="1552612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853E7AB3-AFF1-9F0E-7A1B-75F138DFFDC4}"/>
                </a:ext>
              </a:extLst>
            </p:cNvPr>
            <p:cNvSpPr txBox="1">
              <a:spLocks/>
            </p:cNvSpPr>
            <p:nvPr/>
          </p:nvSpPr>
          <p:spPr>
            <a:xfrm>
              <a:off x="4772611" y="902779"/>
              <a:ext cx="1716376" cy="478619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Fee for every request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544725-8369-C4CA-2F7A-389CF865EDAC}"/>
              </a:ext>
            </a:extLst>
          </p:cNvPr>
          <p:cNvGrpSpPr/>
          <p:nvPr/>
        </p:nvGrpSpPr>
        <p:grpSpPr>
          <a:xfrm>
            <a:off x="651159" y="1301029"/>
            <a:ext cx="2159133" cy="2117275"/>
            <a:chOff x="607075" y="1052774"/>
            <a:chExt cx="2159133" cy="2117275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106311-338C-46FC-8542-EC192FDF95BE}"/>
                </a:ext>
              </a:extLst>
            </p:cNvPr>
            <p:cNvCxnSpPr>
              <a:cxnSpLocks/>
            </p:cNvCxnSpPr>
            <p:nvPr/>
          </p:nvCxnSpPr>
          <p:spPr>
            <a:xfrm>
              <a:off x="2396189" y="2822953"/>
              <a:ext cx="198926" cy="20529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B4FDEE-F88A-45AF-AC46-90B525F5BED2}"/>
                </a:ext>
              </a:extLst>
            </p:cNvPr>
            <p:cNvSpPr/>
            <p:nvPr/>
          </p:nvSpPr>
          <p:spPr>
            <a:xfrm>
              <a:off x="2289254" y="2693445"/>
              <a:ext cx="144092" cy="1440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AF9ADAB-B978-40EF-8425-A87F4CD3320B}"/>
                </a:ext>
              </a:extLst>
            </p:cNvPr>
            <p:cNvSpPr/>
            <p:nvPr/>
          </p:nvSpPr>
          <p:spPr>
            <a:xfrm>
              <a:off x="2527894" y="2931735"/>
              <a:ext cx="238314" cy="238314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E2B52DD3-3022-4617-96A9-B498E59108C0}"/>
                </a:ext>
              </a:extLst>
            </p:cNvPr>
            <p:cNvSpPr/>
            <p:nvPr/>
          </p:nvSpPr>
          <p:spPr>
            <a:xfrm>
              <a:off x="607075" y="1052774"/>
              <a:ext cx="1707874" cy="1552613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5" name="Content Placeholder 3">
              <a:extLst>
                <a:ext uri="{FF2B5EF4-FFF2-40B4-BE49-F238E27FC236}">
                  <a16:creationId xmlns:a16="http://schemas.microsoft.com/office/drawing/2014/main" id="{55910AD0-3BE3-BD9F-E689-9B01B4F43B34}"/>
                </a:ext>
              </a:extLst>
            </p:cNvPr>
            <p:cNvSpPr txBox="1">
              <a:spLocks/>
            </p:cNvSpPr>
            <p:nvPr/>
          </p:nvSpPr>
          <p:spPr>
            <a:xfrm>
              <a:off x="658553" y="1376625"/>
              <a:ext cx="1609219" cy="65251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Inconvenient, time-consuming process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113B26-DC30-2FE2-E7F7-4C1DDAB2FB57}"/>
              </a:ext>
            </a:extLst>
          </p:cNvPr>
          <p:cNvGrpSpPr/>
          <p:nvPr/>
        </p:nvGrpSpPr>
        <p:grpSpPr>
          <a:xfrm>
            <a:off x="2594914" y="649142"/>
            <a:ext cx="1780793" cy="2310127"/>
            <a:chOff x="2550830" y="451045"/>
            <a:chExt cx="1780793" cy="231012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8C20860-BBAA-48B1-97B6-AAAF976525B2}"/>
                </a:ext>
              </a:extLst>
            </p:cNvPr>
            <p:cNvCxnSpPr>
              <a:cxnSpLocks/>
            </p:cNvCxnSpPr>
            <p:nvPr/>
          </p:nvCxnSpPr>
          <p:spPr>
            <a:xfrm rot="467608">
              <a:off x="3757670" y="2258627"/>
              <a:ext cx="118867" cy="2927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BD0D4AC-61F1-40B9-BB23-2915B3645D12}"/>
                </a:ext>
              </a:extLst>
            </p:cNvPr>
            <p:cNvSpPr/>
            <p:nvPr/>
          </p:nvSpPr>
          <p:spPr>
            <a:xfrm rot="467608">
              <a:off x="3707521" y="2159228"/>
              <a:ext cx="144097" cy="14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B46D942-ADC9-4365-B5C2-70C05FF2FFC5}"/>
                </a:ext>
              </a:extLst>
            </p:cNvPr>
            <p:cNvSpPr/>
            <p:nvPr/>
          </p:nvSpPr>
          <p:spPr>
            <a:xfrm>
              <a:off x="3759992" y="2522858"/>
              <a:ext cx="238314" cy="23831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0A6479F-B953-42D5-96F6-2166E629DA04}"/>
                </a:ext>
              </a:extLst>
            </p:cNvPr>
            <p:cNvSpPr/>
            <p:nvPr/>
          </p:nvSpPr>
          <p:spPr>
            <a:xfrm>
              <a:off x="2598479" y="451045"/>
              <a:ext cx="1707873" cy="1552612"/>
            </a:xfrm>
            <a:prstGeom prst="round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3B2E20D3-FCC5-CEC3-15C1-23E42BB76815}"/>
                </a:ext>
              </a:extLst>
            </p:cNvPr>
            <p:cNvSpPr txBox="1">
              <a:spLocks/>
            </p:cNvSpPr>
            <p:nvPr/>
          </p:nvSpPr>
          <p:spPr>
            <a:xfrm>
              <a:off x="2550830" y="902223"/>
              <a:ext cx="1780793" cy="75384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Limited to 120 days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FCF02B-BE91-A55D-9A88-43B7BF598676}"/>
              </a:ext>
            </a:extLst>
          </p:cNvPr>
          <p:cNvGrpSpPr/>
          <p:nvPr/>
        </p:nvGrpSpPr>
        <p:grpSpPr>
          <a:xfrm>
            <a:off x="6356409" y="1379967"/>
            <a:ext cx="2303006" cy="2085537"/>
            <a:chOff x="6312325" y="1131712"/>
            <a:chExt cx="2303006" cy="208553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E9FDE62-D26E-43EA-BA5C-631D259FA4EE}"/>
                </a:ext>
              </a:extLst>
            </p:cNvPr>
            <p:cNvGrpSpPr/>
            <p:nvPr/>
          </p:nvGrpSpPr>
          <p:grpSpPr>
            <a:xfrm flipH="1">
              <a:off x="6479609" y="2783323"/>
              <a:ext cx="273524" cy="273174"/>
              <a:chOff x="3337561" y="4114801"/>
              <a:chExt cx="272753" cy="272404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C81B51F-D70D-4B45-840C-0D9578D6F99C}"/>
                  </a:ext>
                </a:extLst>
              </p:cNvPr>
              <p:cNvCxnSpPr/>
              <p:nvPr/>
            </p:nvCxnSpPr>
            <p:spPr>
              <a:xfrm>
                <a:off x="3411943" y="4182490"/>
                <a:ext cx="198371" cy="2047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3F50B08-3623-4B27-9117-F18616E241A1}"/>
                  </a:ext>
                </a:extLst>
              </p:cNvPr>
              <p:cNvSpPr/>
              <p:nvPr/>
            </p:nvSpPr>
            <p:spPr>
              <a:xfrm>
                <a:off x="3337561" y="4114801"/>
                <a:ext cx="143690" cy="1436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/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C4D234D-C793-4038-AD50-C4102C661FB0}"/>
                </a:ext>
              </a:extLst>
            </p:cNvPr>
            <p:cNvSpPr/>
            <p:nvPr/>
          </p:nvSpPr>
          <p:spPr>
            <a:xfrm>
              <a:off x="6312325" y="2978935"/>
              <a:ext cx="238314" cy="23831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0E705259-58AC-4DD6-BD9B-EF5DBB80E8AC}"/>
                </a:ext>
              </a:extLst>
            </p:cNvPr>
            <p:cNvSpPr/>
            <p:nvPr/>
          </p:nvSpPr>
          <p:spPr>
            <a:xfrm>
              <a:off x="6829051" y="1131712"/>
              <a:ext cx="1707874" cy="1552613"/>
            </a:xfrm>
            <a:prstGeom prst="round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BE5DB623-B795-918D-1E2A-3608C50437FC}"/>
                </a:ext>
              </a:extLst>
            </p:cNvPr>
            <p:cNvSpPr txBox="1">
              <a:spLocks/>
            </p:cNvSpPr>
            <p:nvPr/>
          </p:nvSpPr>
          <p:spPr>
            <a:xfrm>
              <a:off x="6762372" y="1393485"/>
              <a:ext cx="1852959" cy="89872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Prone to errors, requiring additional requests and fees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53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57F346-631E-9809-5031-3077181D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71" y="457934"/>
            <a:ext cx="5310138" cy="994172"/>
          </a:xfrm>
        </p:spPr>
        <p:txBody>
          <a:bodyPr/>
          <a:lstStyle/>
          <a:p>
            <a:r>
              <a:rPr lang="en-US" b="1" dirty="0"/>
              <a:t>We Solve the </a:t>
            </a:r>
            <a:br>
              <a:rPr lang="en-US" b="1" dirty="0"/>
            </a:br>
            <a:r>
              <a:rPr lang="en-US" b="1" dirty="0"/>
              <a:t>4506 Nuisance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724BCE-B060-5FAC-1D36-B0729A24A435}"/>
              </a:ext>
            </a:extLst>
          </p:cNvPr>
          <p:cNvGrpSpPr/>
          <p:nvPr/>
        </p:nvGrpSpPr>
        <p:grpSpPr>
          <a:xfrm>
            <a:off x="352411" y="548678"/>
            <a:ext cx="8817195" cy="4453272"/>
            <a:chOff x="352411" y="548678"/>
            <a:chExt cx="8817195" cy="445327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461EDE-D603-8991-8B33-5495D6F15AB2}"/>
                </a:ext>
              </a:extLst>
            </p:cNvPr>
            <p:cNvSpPr/>
            <p:nvPr/>
          </p:nvSpPr>
          <p:spPr>
            <a:xfrm>
              <a:off x="352411" y="1546915"/>
              <a:ext cx="2707828" cy="2707828"/>
            </a:xfrm>
            <a:custGeom>
              <a:avLst/>
              <a:gdLst>
                <a:gd name="connsiteX0" fmla="*/ 2598380 w 2598380"/>
                <a:gd name="connsiteY0" fmla="*/ 1299190 h 2598380"/>
                <a:gd name="connsiteX1" fmla="*/ 1299190 w 2598380"/>
                <a:gd name="connsiteY1" fmla="*/ 2598381 h 2598380"/>
                <a:gd name="connsiteX2" fmla="*/ 0 w 2598380"/>
                <a:gd name="connsiteY2" fmla="*/ 1299190 h 2598380"/>
                <a:gd name="connsiteX3" fmla="*/ 1299190 w 2598380"/>
                <a:gd name="connsiteY3" fmla="*/ 0 h 2598380"/>
                <a:gd name="connsiteX4" fmla="*/ 2598380 w 2598380"/>
                <a:gd name="connsiteY4" fmla="*/ 1299190 h 259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380" h="2598380">
                  <a:moveTo>
                    <a:pt x="2598380" y="1299190"/>
                  </a:moveTo>
                  <a:cubicBezTo>
                    <a:pt x="2598380" y="2016713"/>
                    <a:pt x="2016713" y="2598381"/>
                    <a:pt x="1299190" y="2598381"/>
                  </a:cubicBezTo>
                  <a:cubicBezTo>
                    <a:pt x="581667" y="2598381"/>
                    <a:pt x="0" y="2016713"/>
                    <a:pt x="0" y="1299190"/>
                  </a:cubicBezTo>
                  <a:cubicBezTo>
                    <a:pt x="0" y="581667"/>
                    <a:pt x="581667" y="0"/>
                    <a:pt x="1299190" y="0"/>
                  </a:cubicBezTo>
                  <a:cubicBezTo>
                    <a:pt x="2016713" y="0"/>
                    <a:pt x="2598380" y="581667"/>
                    <a:pt x="2598380" y="1299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2DE22C-A6DE-ED3D-213D-AB09F9A81AF3}"/>
                </a:ext>
              </a:extLst>
            </p:cNvPr>
            <p:cNvSpPr/>
            <p:nvPr/>
          </p:nvSpPr>
          <p:spPr>
            <a:xfrm>
              <a:off x="5596680" y="3954775"/>
              <a:ext cx="3484295" cy="974313"/>
            </a:xfrm>
            <a:custGeom>
              <a:avLst/>
              <a:gdLst>
                <a:gd name="connsiteX0" fmla="*/ 0 w 4202634"/>
                <a:gd name="connsiteY0" fmla="*/ 0 h 1175183"/>
                <a:gd name="connsiteX1" fmla="*/ 4202634 w 4202634"/>
                <a:gd name="connsiteY1" fmla="*/ 0 h 1175183"/>
                <a:gd name="connsiteX2" fmla="*/ 4202634 w 4202634"/>
                <a:gd name="connsiteY2" fmla="*/ 1175183 h 1175183"/>
                <a:gd name="connsiteX3" fmla="*/ 0 w 4202634"/>
                <a:gd name="connsiteY3" fmla="*/ 1175183 h 1175183"/>
                <a:gd name="connsiteX4" fmla="*/ 0 w 4202634"/>
                <a:gd name="connsiteY4" fmla="*/ 0 h 11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634" h="1175183">
                  <a:moveTo>
                    <a:pt x="0" y="0"/>
                  </a:moveTo>
                  <a:lnTo>
                    <a:pt x="4202634" y="0"/>
                  </a:lnTo>
                  <a:lnTo>
                    <a:pt x="4202634" y="1175183"/>
                  </a:lnTo>
                  <a:lnTo>
                    <a:pt x="0" y="1175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1F3E63-98DC-B967-2AC0-D6341385D7E4}"/>
                </a:ext>
              </a:extLst>
            </p:cNvPr>
            <p:cNvSpPr/>
            <p:nvPr/>
          </p:nvSpPr>
          <p:spPr>
            <a:xfrm>
              <a:off x="5596679" y="2940644"/>
              <a:ext cx="3572927" cy="934499"/>
            </a:xfrm>
            <a:custGeom>
              <a:avLst/>
              <a:gdLst>
                <a:gd name="connsiteX0" fmla="*/ 0 w 4309538"/>
                <a:gd name="connsiteY0" fmla="*/ 0 h 1127160"/>
                <a:gd name="connsiteX1" fmla="*/ 4024371 w 4309538"/>
                <a:gd name="connsiteY1" fmla="*/ 0 h 1127160"/>
                <a:gd name="connsiteX2" fmla="*/ 4041524 w 4309538"/>
                <a:gd name="connsiteY2" fmla="*/ 82336 h 1127160"/>
                <a:gd name="connsiteX3" fmla="*/ 4246476 w 4309538"/>
                <a:gd name="connsiteY3" fmla="*/ 283347 h 1127160"/>
                <a:gd name="connsiteX4" fmla="*/ 4096703 w 4309538"/>
                <a:gd name="connsiteY4" fmla="*/ 504064 h 1127160"/>
                <a:gd name="connsiteX5" fmla="*/ 4309538 w 4309538"/>
                <a:gd name="connsiteY5" fmla="*/ 756312 h 1127160"/>
                <a:gd name="connsiteX6" fmla="*/ 4002110 w 4309538"/>
                <a:gd name="connsiteY6" fmla="*/ 1095271 h 1127160"/>
                <a:gd name="connsiteX7" fmla="*/ 4000339 w 4309538"/>
                <a:gd name="connsiteY7" fmla="*/ 1127160 h 1127160"/>
                <a:gd name="connsiteX8" fmla="*/ 0 w 4309538"/>
                <a:gd name="connsiteY8" fmla="*/ 1127160 h 1127160"/>
                <a:gd name="connsiteX9" fmla="*/ 0 w 4309538"/>
                <a:gd name="connsiteY9" fmla="*/ 0 h 112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9538" h="1127160">
                  <a:moveTo>
                    <a:pt x="0" y="0"/>
                  </a:moveTo>
                  <a:lnTo>
                    <a:pt x="4024371" y="0"/>
                  </a:lnTo>
                  <a:lnTo>
                    <a:pt x="4041524" y="82336"/>
                  </a:lnTo>
                  <a:lnTo>
                    <a:pt x="4246476" y="283347"/>
                  </a:lnTo>
                  <a:lnTo>
                    <a:pt x="4096703" y="504064"/>
                  </a:lnTo>
                  <a:lnTo>
                    <a:pt x="4309538" y="756312"/>
                  </a:lnTo>
                  <a:lnTo>
                    <a:pt x="4002110" y="1095271"/>
                  </a:lnTo>
                  <a:lnTo>
                    <a:pt x="4000339" y="1127160"/>
                  </a:lnTo>
                  <a:lnTo>
                    <a:pt x="0" y="1127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6C6087-FF74-6C79-A1B2-A4F82FF6AEC4}"/>
                </a:ext>
              </a:extLst>
            </p:cNvPr>
            <p:cNvSpPr/>
            <p:nvPr/>
          </p:nvSpPr>
          <p:spPr>
            <a:xfrm>
              <a:off x="5596680" y="872573"/>
              <a:ext cx="3484295" cy="974313"/>
            </a:xfrm>
            <a:custGeom>
              <a:avLst/>
              <a:gdLst>
                <a:gd name="connsiteX0" fmla="*/ 0 w 4202634"/>
                <a:gd name="connsiteY0" fmla="*/ 0 h 1175183"/>
                <a:gd name="connsiteX1" fmla="*/ 4202634 w 4202634"/>
                <a:gd name="connsiteY1" fmla="*/ 0 h 1175183"/>
                <a:gd name="connsiteX2" fmla="*/ 4202634 w 4202634"/>
                <a:gd name="connsiteY2" fmla="*/ 1175183 h 1175183"/>
                <a:gd name="connsiteX3" fmla="*/ 0 w 4202634"/>
                <a:gd name="connsiteY3" fmla="*/ 1175183 h 1175183"/>
                <a:gd name="connsiteX4" fmla="*/ 0 w 4202634"/>
                <a:gd name="connsiteY4" fmla="*/ 0 h 11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634" h="1175183">
                  <a:moveTo>
                    <a:pt x="0" y="0"/>
                  </a:moveTo>
                  <a:lnTo>
                    <a:pt x="4202634" y="0"/>
                  </a:lnTo>
                  <a:lnTo>
                    <a:pt x="4202634" y="1175183"/>
                  </a:lnTo>
                  <a:lnTo>
                    <a:pt x="0" y="117518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B3E635-7FB2-03ED-0B5A-A587AF51541A}"/>
                </a:ext>
              </a:extLst>
            </p:cNvPr>
            <p:cNvSpPr/>
            <p:nvPr/>
          </p:nvSpPr>
          <p:spPr>
            <a:xfrm>
              <a:off x="3785192" y="872572"/>
              <a:ext cx="1811487" cy="1734070"/>
            </a:xfrm>
            <a:custGeom>
              <a:avLst/>
              <a:gdLst>
                <a:gd name="connsiteX0" fmla="*/ 0 w 2184952"/>
                <a:gd name="connsiteY0" fmla="*/ 1763522 h 2091574"/>
                <a:gd name="connsiteX1" fmla="*/ 2184953 w 2184952"/>
                <a:gd name="connsiteY1" fmla="*/ 0 h 2091574"/>
                <a:gd name="connsiteX2" fmla="*/ 2184953 w 2184952"/>
                <a:gd name="connsiteY2" fmla="*/ 1175183 h 2091574"/>
                <a:gd name="connsiteX3" fmla="*/ 0 w 2184952"/>
                <a:gd name="connsiteY3" fmla="*/ 2091575 h 209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952" h="2091574">
                  <a:moveTo>
                    <a:pt x="0" y="1763522"/>
                  </a:moveTo>
                  <a:lnTo>
                    <a:pt x="2184953" y="0"/>
                  </a:lnTo>
                  <a:lnTo>
                    <a:pt x="2184953" y="1175183"/>
                  </a:lnTo>
                  <a:lnTo>
                    <a:pt x="0" y="20915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5C902A-AE8A-AC6E-5214-81AB6D2CF6B9}"/>
                </a:ext>
              </a:extLst>
            </p:cNvPr>
            <p:cNvSpPr/>
            <p:nvPr/>
          </p:nvSpPr>
          <p:spPr>
            <a:xfrm>
              <a:off x="3785192" y="2911978"/>
              <a:ext cx="1811487" cy="963165"/>
            </a:xfrm>
            <a:custGeom>
              <a:avLst/>
              <a:gdLst>
                <a:gd name="connsiteX0" fmla="*/ 2184953 w 2184952"/>
                <a:gd name="connsiteY0" fmla="*/ 1161737 h 1161736"/>
                <a:gd name="connsiteX1" fmla="*/ 0 w 2184952"/>
                <a:gd name="connsiteY1" fmla="*/ 314606 h 1161736"/>
                <a:gd name="connsiteX2" fmla="*/ 0 w 2184952"/>
                <a:gd name="connsiteY2" fmla="*/ 0 h 1161736"/>
                <a:gd name="connsiteX3" fmla="*/ 2184953 w 2184952"/>
                <a:gd name="connsiteY3" fmla="*/ 34577 h 116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952" h="1161736">
                  <a:moveTo>
                    <a:pt x="2184953" y="1161737"/>
                  </a:moveTo>
                  <a:lnTo>
                    <a:pt x="0" y="314606"/>
                  </a:lnTo>
                  <a:lnTo>
                    <a:pt x="0" y="0"/>
                  </a:lnTo>
                  <a:lnTo>
                    <a:pt x="2184953" y="3457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2A5BA9-6C1E-31D7-0341-C8A8F11AB960}"/>
                </a:ext>
              </a:extLst>
            </p:cNvPr>
            <p:cNvSpPr/>
            <p:nvPr/>
          </p:nvSpPr>
          <p:spPr>
            <a:xfrm>
              <a:off x="3785192" y="1926515"/>
              <a:ext cx="1811487" cy="963254"/>
            </a:xfrm>
            <a:custGeom>
              <a:avLst/>
              <a:gdLst>
                <a:gd name="connsiteX0" fmla="*/ 2184953 w 2184952"/>
                <a:gd name="connsiteY0" fmla="*/ 0 h 1161843"/>
                <a:gd name="connsiteX1" fmla="*/ 2184953 w 2184952"/>
                <a:gd name="connsiteY1" fmla="*/ 1127160 h 1161843"/>
                <a:gd name="connsiteX2" fmla="*/ 0 w 2184952"/>
                <a:gd name="connsiteY2" fmla="*/ 1161844 h 1161843"/>
                <a:gd name="connsiteX3" fmla="*/ 0 w 2184952"/>
                <a:gd name="connsiteY3" fmla="*/ 847131 h 116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952" h="1161843">
                  <a:moveTo>
                    <a:pt x="2184953" y="0"/>
                  </a:moveTo>
                  <a:lnTo>
                    <a:pt x="2184953" y="1127160"/>
                  </a:lnTo>
                  <a:lnTo>
                    <a:pt x="0" y="1161844"/>
                  </a:lnTo>
                  <a:lnTo>
                    <a:pt x="0" y="8471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3CB1C8-F300-1008-100F-0DEA9BDA8EBD}"/>
                </a:ext>
              </a:extLst>
            </p:cNvPr>
            <p:cNvSpPr/>
            <p:nvPr/>
          </p:nvSpPr>
          <p:spPr>
            <a:xfrm>
              <a:off x="3785192" y="3195016"/>
              <a:ext cx="1811487" cy="1734070"/>
            </a:xfrm>
            <a:custGeom>
              <a:avLst/>
              <a:gdLst>
                <a:gd name="connsiteX0" fmla="*/ 2184953 w 2184952"/>
                <a:gd name="connsiteY0" fmla="*/ 2091575 h 2091574"/>
                <a:gd name="connsiteX1" fmla="*/ 0 w 2184952"/>
                <a:gd name="connsiteY1" fmla="*/ 328053 h 2091574"/>
                <a:gd name="connsiteX2" fmla="*/ 0 w 2184952"/>
                <a:gd name="connsiteY2" fmla="*/ 0 h 2091574"/>
                <a:gd name="connsiteX3" fmla="*/ 2184953 w 2184952"/>
                <a:gd name="connsiteY3" fmla="*/ 916391 h 209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952" h="2091574">
                  <a:moveTo>
                    <a:pt x="2184953" y="2091575"/>
                  </a:moveTo>
                  <a:lnTo>
                    <a:pt x="0" y="328053"/>
                  </a:lnTo>
                  <a:lnTo>
                    <a:pt x="0" y="0"/>
                  </a:lnTo>
                  <a:lnTo>
                    <a:pt x="2184953" y="91639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82ADF-E4AC-4003-464B-FEFE5873E400}"/>
                </a:ext>
              </a:extLst>
            </p:cNvPr>
            <p:cNvSpPr/>
            <p:nvPr/>
          </p:nvSpPr>
          <p:spPr>
            <a:xfrm>
              <a:off x="1634658" y="2334662"/>
              <a:ext cx="2150534" cy="271980"/>
            </a:xfrm>
            <a:custGeom>
              <a:avLst/>
              <a:gdLst>
                <a:gd name="connsiteX0" fmla="*/ 0 w 2593898"/>
                <a:gd name="connsiteY0" fmla="*/ 0 h 328052"/>
                <a:gd name="connsiteX1" fmla="*/ 2593898 w 2593898"/>
                <a:gd name="connsiteY1" fmla="*/ 0 h 328052"/>
                <a:gd name="connsiteX2" fmla="*/ 2593898 w 2593898"/>
                <a:gd name="connsiteY2" fmla="*/ 328053 h 328052"/>
                <a:gd name="connsiteX3" fmla="*/ 0 w 2593898"/>
                <a:gd name="connsiteY3" fmla="*/ 328053 h 32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898" h="328052">
                  <a:moveTo>
                    <a:pt x="0" y="0"/>
                  </a:moveTo>
                  <a:lnTo>
                    <a:pt x="2593898" y="0"/>
                  </a:lnTo>
                  <a:lnTo>
                    <a:pt x="2593898" y="328053"/>
                  </a:lnTo>
                  <a:lnTo>
                    <a:pt x="0" y="328053"/>
                  </a:lnTo>
                  <a:close/>
                </a:path>
              </a:pathLst>
            </a:custGeom>
            <a:solidFill>
              <a:schemeClr val="accent1"/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700FC9-F76A-C66B-DBBB-BD425C5C961F}"/>
                </a:ext>
              </a:extLst>
            </p:cNvPr>
            <p:cNvSpPr/>
            <p:nvPr/>
          </p:nvSpPr>
          <p:spPr>
            <a:xfrm>
              <a:off x="1634658" y="2911978"/>
              <a:ext cx="2150534" cy="260830"/>
            </a:xfrm>
            <a:custGeom>
              <a:avLst/>
              <a:gdLst>
                <a:gd name="connsiteX0" fmla="*/ 0 w 2593898"/>
                <a:gd name="connsiteY0" fmla="*/ 0 h 314605"/>
                <a:gd name="connsiteX1" fmla="*/ 2593898 w 2593898"/>
                <a:gd name="connsiteY1" fmla="*/ 0 h 314605"/>
                <a:gd name="connsiteX2" fmla="*/ 2593898 w 2593898"/>
                <a:gd name="connsiteY2" fmla="*/ 314606 h 314605"/>
                <a:gd name="connsiteX3" fmla="*/ 0 w 2593898"/>
                <a:gd name="connsiteY3" fmla="*/ 314606 h 3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898" h="314605">
                  <a:moveTo>
                    <a:pt x="0" y="0"/>
                  </a:moveTo>
                  <a:lnTo>
                    <a:pt x="2593898" y="0"/>
                  </a:lnTo>
                  <a:lnTo>
                    <a:pt x="2593898" y="314606"/>
                  </a:lnTo>
                  <a:lnTo>
                    <a:pt x="0" y="314606"/>
                  </a:lnTo>
                  <a:close/>
                </a:path>
              </a:pathLst>
            </a:custGeom>
            <a:solidFill>
              <a:schemeClr val="accent3"/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8D5F2-1664-D37E-6CB7-6176CE8CF6A1}"/>
                </a:ext>
              </a:extLst>
            </p:cNvPr>
            <p:cNvSpPr/>
            <p:nvPr/>
          </p:nvSpPr>
          <p:spPr>
            <a:xfrm>
              <a:off x="1634658" y="2628849"/>
              <a:ext cx="2150534" cy="260830"/>
            </a:xfrm>
            <a:custGeom>
              <a:avLst/>
              <a:gdLst>
                <a:gd name="connsiteX0" fmla="*/ 0 w 2593898"/>
                <a:gd name="connsiteY0" fmla="*/ 0 h 314605"/>
                <a:gd name="connsiteX1" fmla="*/ 2593898 w 2593898"/>
                <a:gd name="connsiteY1" fmla="*/ 0 h 314605"/>
                <a:gd name="connsiteX2" fmla="*/ 2593898 w 2593898"/>
                <a:gd name="connsiteY2" fmla="*/ 314606 h 314605"/>
                <a:gd name="connsiteX3" fmla="*/ 0 w 2593898"/>
                <a:gd name="connsiteY3" fmla="*/ 314606 h 3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898" h="314605">
                  <a:moveTo>
                    <a:pt x="0" y="0"/>
                  </a:moveTo>
                  <a:lnTo>
                    <a:pt x="2593898" y="0"/>
                  </a:lnTo>
                  <a:lnTo>
                    <a:pt x="2593898" y="314606"/>
                  </a:lnTo>
                  <a:lnTo>
                    <a:pt x="0" y="314606"/>
                  </a:lnTo>
                  <a:close/>
                </a:path>
              </a:pathLst>
            </a:custGeom>
            <a:solidFill>
              <a:schemeClr val="accent2"/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A7AB40-340E-9CB5-6CA9-14713C562025}"/>
                </a:ext>
              </a:extLst>
            </p:cNvPr>
            <p:cNvSpPr/>
            <p:nvPr/>
          </p:nvSpPr>
          <p:spPr>
            <a:xfrm>
              <a:off x="1634658" y="3195017"/>
              <a:ext cx="2150534" cy="271980"/>
            </a:xfrm>
            <a:custGeom>
              <a:avLst/>
              <a:gdLst>
                <a:gd name="connsiteX0" fmla="*/ 0 w 2593898"/>
                <a:gd name="connsiteY0" fmla="*/ 0 h 328052"/>
                <a:gd name="connsiteX1" fmla="*/ 2593898 w 2593898"/>
                <a:gd name="connsiteY1" fmla="*/ 0 h 328052"/>
                <a:gd name="connsiteX2" fmla="*/ 2593898 w 2593898"/>
                <a:gd name="connsiteY2" fmla="*/ 328052 h 328052"/>
                <a:gd name="connsiteX3" fmla="*/ 0 w 2593898"/>
                <a:gd name="connsiteY3" fmla="*/ 328052 h 32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898" h="328052">
                  <a:moveTo>
                    <a:pt x="0" y="0"/>
                  </a:moveTo>
                  <a:lnTo>
                    <a:pt x="2593898" y="0"/>
                  </a:lnTo>
                  <a:lnTo>
                    <a:pt x="2593898" y="328052"/>
                  </a:lnTo>
                  <a:lnTo>
                    <a:pt x="0" y="328052"/>
                  </a:lnTo>
                  <a:close/>
                </a:path>
              </a:pathLst>
            </a:custGeom>
            <a:solidFill>
              <a:schemeClr val="accent4"/>
            </a:soli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818E32-9A2E-20C2-32B1-F7E669B9EFD0}"/>
                </a:ext>
              </a:extLst>
            </p:cNvPr>
            <p:cNvSpPr/>
            <p:nvPr/>
          </p:nvSpPr>
          <p:spPr>
            <a:xfrm>
              <a:off x="5596680" y="1926515"/>
              <a:ext cx="3538340" cy="934499"/>
            </a:xfrm>
            <a:custGeom>
              <a:avLst/>
              <a:gdLst>
                <a:gd name="connsiteX0" fmla="*/ 0 w 4267821"/>
                <a:gd name="connsiteY0" fmla="*/ 0 h 1127160"/>
                <a:gd name="connsiteX1" fmla="*/ 4043922 w 4267821"/>
                <a:gd name="connsiteY1" fmla="*/ 0 h 1127160"/>
                <a:gd name="connsiteX2" fmla="*/ 4136120 w 4267821"/>
                <a:gd name="connsiteY2" fmla="*/ 115248 h 1127160"/>
                <a:gd name="connsiteX3" fmla="*/ 4254362 w 4267821"/>
                <a:gd name="connsiteY3" fmla="*/ 442382 h 1127160"/>
                <a:gd name="connsiteX4" fmla="*/ 3801103 w 4267821"/>
                <a:gd name="connsiteY4" fmla="*/ 1005999 h 1127160"/>
                <a:gd name="connsiteX5" fmla="*/ 3803857 w 4267821"/>
                <a:gd name="connsiteY5" fmla="*/ 1127160 h 1127160"/>
                <a:gd name="connsiteX6" fmla="*/ 0 w 4267821"/>
                <a:gd name="connsiteY6" fmla="*/ 1127160 h 1127160"/>
                <a:gd name="connsiteX7" fmla="*/ 0 w 4267821"/>
                <a:gd name="connsiteY7" fmla="*/ 0 h 112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821" h="1127160">
                  <a:moveTo>
                    <a:pt x="0" y="0"/>
                  </a:moveTo>
                  <a:lnTo>
                    <a:pt x="4043922" y="0"/>
                  </a:lnTo>
                  <a:lnTo>
                    <a:pt x="4136120" y="115248"/>
                  </a:lnTo>
                  <a:cubicBezTo>
                    <a:pt x="4176848" y="196046"/>
                    <a:pt x="4310198" y="293924"/>
                    <a:pt x="4254362" y="442382"/>
                  </a:cubicBezTo>
                  <a:cubicBezTo>
                    <a:pt x="4198526" y="590840"/>
                    <a:pt x="3875989" y="883159"/>
                    <a:pt x="3801103" y="1005999"/>
                  </a:cubicBezTo>
                  <a:lnTo>
                    <a:pt x="3803857" y="1127160"/>
                  </a:lnTo>
                  <a:lnTo>
                    <a:pt x="0" y="1127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2CAD19-FDB1-F3D3-C7EB-C6CCB92710EC}"/>
                </a:ext>
              </a:extLst>
            </p:cNvPr>
            <p:cNvSpPr/>
            <p:nvPr/>
          </p:nvSpPr>
          <p:spPr>
            <a:xfrm>
              <a:off x="450247" y="1962266"/>
              <a:ext cx="2188800" cy="2188798"/>
            </a:xfrm>
            <a:custGeom>
              <a:avLst/>
              <a:gdLst>
                <a:gd name="connsiteX0" fmla="*/ 2268620 w 2268620"/>
                <a:gd name="connsiteY0" fmla="*/ 1134310 h 2268620"/>
                <a:gd name="connsiteX1" fmla="*/ 1134310 w 2268620"/>
                <a:gd name="connsiteY1" fmla="*/ 2268620 h 2268620"/>
                <a:gd name="connsiteX2" fmla="*/ 0 w 2268620"/>
                <a:gd name="connsiteY2" fmla="*/ 1134310 h 2268620"/>
                <a:gd name="connsiteX3" fmla="*/ 1134310 w 2268620"/>
                <a:gd name="connsiteY3" fmla="*/ 0 h 2268620"/>
                <a:gd name="connsiteX4" fmla="*/ 2268620 w 2268620"/>
                <a:gd name="connsiteY4" fmla="*/ 1134310 h 226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620" h="2268620">
                  <a:moveTo>
                    <a:pt x="2268620" y="1134310"/>
                  </a:moveTo>
                  <a:cubicBezTo>
                    <a:pt x="2268620" y="1760773"/>
                    <a:pt x="1760772" y="2268620"/>
                    <a:pt x="1134310" y="2268620"/>
                  </a:cubicBezTo>
                  <a:cubicBezTo>
                    <a:pt x="507848" y="2268620"/>
                    <a:pt x="0" y="1760773"/>
                    <a:pt x="0" y="1134310"/>
                  </a:cubicBezTo>
                  <a:cubicBezTo>
                    <a:pt x="0" y="507848"/>
                    <a:pt x="507848" y="0"/>
                    <a:pt x="1134310" y="0"/>
                  </a:cubicBezTo>
                  <a:cubicBezTo>
                    <a:pt x="1760772" y="0"/>
                    <a:pt x="2268620" y="507848"/>
                    <a:pt x="2268620" y="1134310"/>
                  </a:cubicBez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 w="10663" cap="flat">
              <a:noFill/>
              <a:prstDash val="solid"/>
              <a:miter/>
            </a:ln>
            <a:effectLst>
              <a:softEdge rad="330200"/>
            </a:effectLst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C0A4D0-E792-B119-194E-0E11219075AD}"/>
                </a:ext>
              </a:extLst>
            </p:cNvPr>
            <p:cNvSpPr/>
            <p:nvPr/>
          </p:nvSpPr>
          <p:spPr>
            <a:xfrm>
              <a:off x="765897" y="1960402"/>
              <a:ext cx="1880854" cy="1880854"/>
            </a:xfrm>
            <a:custGeom>
              <a:avLst/>
              <a:gdLst>
                <a:gd name="connsiteX0" fmla="*/ 2268620 w 2268620"/>
                <a:gd name="connsiteY0" fmla="*/ 1134310 h 2268620"/>
                <a:gd name="connsiteX1" fmla="*/ 1134310 w 2268620"/>
                <a:gd name="connsiteY1" fmla="*/ 2268620 h 2268620"/>
                <a:gd name="connsiteX2" fmla="*/ 0 w 2268620"/>
                <a:gd name="connsiteY2" fmla="*/ 1134310 h 2268620"/>
                <a:gd name="connsiteX3" fmla="*/ 1134310 w 2268620"/>
                <a:gd name="connsiteY3" fmla="*/ 0 h 2268620"/>
                <a:gd name="connsiteX4" fmla="*/ 2268620 w 2268620"/>
                <a:gd name="connsiteY4" fmla="*/ 1134310 h 226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620" h="2268620">
                  <a:moveTo>
                    <a:pt x="2268620" y="1134310"/>
                  </a:moveTo>
                  <a:cubicBezTo>
                    <a:pt x="2268620" y="1760773"/>
                    <a:pt x="1760772" y="2268620"/>
                    <a:pt x="1134310" y="2268620"/>
                  </a:cubicBezTo>
                  <a:cubicBezTo>
                    <a:pt x="507848" y="2268620"/>
                    <a:pt x="0" y="1760773"/>
                    <a:pt x="0" y="1134310"/>
                  </a:cubicBezTo>
                  <a:cubicBezTo>
                    <a:pt x="0" y="507848"/>
                    <a:pt x="507848" y="0"/>
                    <a:pt x="1134310" y="0"/>
                  </a:cubicBezTo>
                  <a:cubicBezTo>
                    <a:pt x="1760772" y="0"/>
                    <a:pt x="2268620" y="507848"/>
                    <a:pt x="2268620" y="1134310"/>
                  </a:cubicBezTo>
                  <a:close/>
                </a:path>
              </a:pathLst>
            </a:custGeom>
            <a:gradFill>
              <a:gsLst>
                <a:gs pos="1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0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10BC91-98AC-D315-276A-353B913EC90F}"/>
                </a:ext>
              </a:extLst>
            </p:cNvPr>
            <p:cNvSpPr txBox="1"/>
            <p:nvPr/>
          </p:nvSpPr>
          <p:spPr>
            <a:xfrm>
              <a:off x="1162168" y="2917805"/>
              <a:ext cx="1088311" cy="3432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endPara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654CAB-1EF8-CDF9-58F4-7D7DFC3EDA34}"/>
                </a:ext>
              </a:extLst>
            </p:cNvPr>
            <p:cNvSpPr txBox="1"/>
            <p:nvPr/>
          </p:nvSpPr>
          <p:spPr>
            <a:xfrm>
              <a:off x="1162168" y="2540593"/>
              <a:ext cx="1088311" cy="30761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43" name="Picture 42" descr="A logo with a bird in the center&#10;&#10;Description automatically generated">
              <a:extLst>
                <a:ext uri="{FF2B5EF4-FFF2-40B4-BE49-F238E27FC236}">
                  <a16:creationId xmlns:a16="http://schemas.microsoft.com/office/drawing/2014/main" id="{CD0C80E7-8F92-D060-9840-49A0F5F66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0" t="33654" r="57497" b="32946"/>
            <a:stretch/>
          </p:blipFill>
          <p:spPr>
            <a:xfrm>
              <a:off x="1144603" y="2260726"/>
              <a:ext cx="1123438" cy="110122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C40D7E-9BCF-B7E5-1DE3-DAB7A263D114}"/>
                </a:ext>
              </a:extLst>
            </p:cNvPr>
            <p:cNvSpPr/>
            <p:nvPr/>
          </p:nvSpPr>
          <p:spPr>
            <a:xfrm>
              <a:off x="8717232" y="548678"/>
              <a:ext cx="448916" cy="4453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B01BA2C2-4B06-ECD4-D9A1-1ACA863F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852" y="1926515"/>
            <a:ext cx="2964345" cy="934500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Transcripts delivered in minutes to days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07F75AB6-47E8-0A30-F741-685430716BEF}"/>
              </a:ext>
            </a:extLst>
          </p:cNvPr>
          <p:cNvSpPr txBox="1">
            <a:spLocks/>
          </p:cNvSpPr>
          <p:nvPr/>
        </p:nvSpPr>
        <p:spPr>
          <a:xfrm>
            <a:off x="5681852" y="872573"/>
            <a:ext cx="2964345" cy="9743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70000"/>
              <a:buFont typeface="Century Gothic" panose="020B0502020202020204" pitchFamily="34" charset="0"/>
              <a:buChar char="■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70000"/>
              <a:buFont typeface="Century Gothic" panose="020B0502020202020204" pitchFamily="34" charset="0"/>
              <a:buChar char="■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Low-cost IRS Data through our API integration with the IRS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BA455CE8-466C-5FB1-41C8-AAAC082FE886}"/>
              </a:ext>
            </a:extLst>
          </p:cNvPr>
          <p:cNvSpPr txBox="1">
            <a:spLocks/>
          </p:cNvSpPr>
          <p:nvPr/>
        </p:nvSpPr>
        <p:spPr>
          <a:xfrm>
            <a:off x="5681852" y="2937396"/>
            <a:ext cx="2931162" cy="9377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70000"/>
              <a:buFont typeface="Century Gothic" panose="020B0502020202020204" pitchFamily="34" charset="0"/>
              <a:buChar char="■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70000"/>
              <a:buFont typeface="Century Gothic" panose="020B0502020202020204" pitchFamily="34" charset="0"/>
              <a:buChar char="■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Reps &amp; Warrants from Freddie Mac (Fannie Mae on Deck)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DE49F238-ADFB-9FEF-E0DC-8CF5B9CB0876}"/>
              </a:ext>
            </a:extLst>
          </p:cNvPr>
          <p:cNvSpPr txBox="1">
            <a:spLocks/>
          </p:cNvSpPr>
          <p:nvPr/>
        </p:nvSpPr>
        <p:spPr>
          <a:xfrm>
            <a:off x="5681851" y="3954776"/>
            <a:ext cx="3011901" cy="9743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70000"/>
              <a:buFont typeface="Century Gothic" panose="020B0502020202020204" pitchFamily="34" charset="0"/>
              <a:buChar char="■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70000"/>
              <a:buFont typeface="Century Gothic" panose="020B0502020202020204" pitchFamily="34" charset="0"/>
              <a:buChar char="■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70000"/>
              <a:buFont typeface="Century Gothic" panose="020B0502020202020204" pitchFamily="34" charset="0"/>
              <a:buChar char="■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API, Web Portal or LOS/POS Integration</a:t>
            </a:r>
          </a:p>
        </p:txBody>
      </p:sp>
    </p:spTree>
    <p:extLst>
      <p:ext uri="{BB962C8B-B14F-4D97-AF65-F5344CB8AC3E}">
        <p14:creationId xmlns:p14="http://schemas.microsoft.com/office/powerpoint/2010/main" val="351860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D2BDE1-8906-6CD1-1A46-B5157B801BB5}"/>
              </a:ext>
            </a:extLst>
          </p:cNvPr>
          <p:cNvGrpSpPr/>
          <p:nvPr/>
        </p:nvGrpSpPr>
        <p:grpSpPr>
          <a:xfrm>
            <a:off x="491317" y="1651760"/>
            <a:ext cx="8161366" cy="1060224"/>
            <a:chOff x="556292" y="1520316"/>
            <a:chExt cx="8161366" cy="1060224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2635EBB1-5E35-A92F-693A-BD5012E5E4A9}"/>
                </a:ext>
              </a:extLst>
            </p:cNvPr>
            <p:cNvSpPr/>
            <p:nvPr/>
          </p:nvSpPr>
          <p:spPr>
            <a:xfrm>
              <a:off x="556292" y="1520316"/>
              <a:ext cx="3419538" cy="1060224"/>
            </a:xfrm>
            <a:prstGeom prst="rightArrow">
              <a:avLst>
                <a:gd name="adj1" fmla="val 73662"/>
                <a:gd name="adj2" fmla="val 5788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A52614-B3C7-BFC2-2542-66428BB13F20}"/>
                </a:ext>
              </a:extLst>
            </p:cNvPr>
            <p:cNvSpPr txBox="1"/>
            <p:nvPr/>
          </p:nvSpPr>
          <p:spPr>
            <a:xfrm>
              <a:off x="749254" y="1634930"/>
              <a:ext cx="29483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N" sz="2400" b="1" i="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Replace 4506 with 8821 Form</a:t>
              </a:r>
              <a:endParaRPr lang="en-IN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7393FF-D0B0-DFE8-CAB2-227F98B1A141}"/>
                </a:ext>
              </a:extLst>
            </p:cNvPr>
            <p:cNvSpPr txBox="1"/>
            <p:nvPr/>
          </p:nvSpPr>
          <p:spPr>
            <a:xfrm>
              <a:off x="4124552" y="1718872"/>
              <a:ext cx="4593106" cy="663113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marL="342900" indent="-342900">
                <a:buClr>
                  <a:schemeClr val="accent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Borrower signs 8821 consent form</a:t>
              </a:r>
            </a:p>
            <a:p>
              <a:pPr marL="342900" indent="-342900">
                <a:buClr>
                  <a:schemeClr val="accent3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Lender orders transcripts</a:t>
              </a: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2ACFB576-EEC7-2868-BB27-84826FF6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2"/>
            <a:ext cx="6956057" cy="994172"/>
          </a:xfrm>
        </p:spPr>
        <p:txBody>
          <a:bodyPr/>
          <a:lstStyle/>
          <a:p>
            <a:r>
              <a:rPr lang="en-US" dirty="0"/>
              <a:t>Two Easy Paths</a:t>
            </a:r>
            <a:endParaRPr lang="en-US" sz="2000" b="0" dirty="0">
              <a:solidFill>
                <a:schemeClr val="accen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A264B8-F537-20F2-850F-C8EE0EF54C79}"/>
              </a:ext>
            </a:extLst>
          </p:cNvPr>
          <p:cNvGrpSpPr/>
          <p:nvPr/>
        </p:nvGrpSpPr>
        <p:grpSpPr>
          <a:xfrm>
            <a:off x="854327" y="3070248"/>
            <a:ext cx="7435347" cy="1060224"/>
            <a:chOff x="831070" y="3112708"/>
            <a:chExt cx="7435347" cy="1060224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97FBCD7-2914-EF73-6DE9-587DBEF6D033}"/>
                </a:ext>
              </a:extLst>
            </p:cNvPr>
            <p:cNvSpPr/>
            <p:nvPr/>
          </p:nvSpPr>
          <p:spPr>
            <a:xfrm flipH="1">
              <a:off x="4846879" y="3112708"/>
              <a:ext cx="3419538" cy="1060224"/>
            </a:xfrm>
            <a:prstGeom prst="rightArrow">
              <a:avLst>
                <a:gd name="adj1" fmla="val 73662"/>
                <a:gd name="adj2" fmla="val 5788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8DA2D-DA12-71F3-C024-ABD96225EAC1}"/>
                </a:ext>
              </a:extLst>
            </p:cNvPr>
            <p:cNvSpPr txBox="1"/>
            <p:nvPr/>
          </p:nvSpPr>
          <p:spPr>
            <a:xfrm>
              <a:off x="5265021" y="3227322"/>
              <a:ext cx="2633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IN" sz="2400" b="1" i="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Borrower has </a:t>
              </a:r>
              <a:r>
                <a:rPr lang="en-IN" sz="2400" b="1" i="0" dirty="0" err="1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ID.Me</a:t>
              </a:r>
              <a:r>
                <a:rPr lang="en-IN" sz="2400" b="1" i="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 account</a:t>
              </a:r>
              <a:endParaRPr lang="en-IN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87CFF8-FA05-489D-A80D-91C3223D6FC4}"/>
                </a:ext>
              </a:extLst>
            </p:cNvPr>
            <p:cNvSpPr txBox="1"/>
            <p:nvPr/>
          </p:nvSpPr>
          <p:spPr>
            <a:xfrm>
              <a:off x="831070" y="3311263"/>
              <a:ext cx="3806738" cy="663113"/>
            </a:xfrm>
            <a:prstGeom prst="rect">
              <a:avLst/>
            </a:prstGeom>
            <a:noFill/>
          </p:spPr>
          <p:txBody>
            <a:bodyPr wrap="square" lIns="0" rIns="0" rtlCol="0" anchor="t">
              <a:noAutofit/>
            </a:bodyPr>
            <a:lstStyle/>
            <a:p>
              <a:pPr marL="342900" indent="-342900">
                <a:buClr>
                  <a:schemeClr val="accent2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Borrower logs in to </a:t>
              </a:r>
              <a:r>
                <a:rPr lang="en-US" sz="20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ID.Me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to approve 8821 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44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and phone transfer&#10;&#10;Description automatically generated with medium confidence">
            <a:extLst>
              <a:ext uri="{FF2B5EF4-FFF2-40B4-BE49-F238E27FC236}">
                <a16:creationId xmlns:a16="http://schemas.microsoft.com/office/drawing/2014/main" id="{56FA6AB4-9BC9-B2AD-93F6-C522369C5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92" r="68855" b="20723"/>
          <a:stretch/>
        </p:blipFill>
        <p:spPr>
          <a:xfrm>
            <a:off x="305448" y="914223"/>
            <a:ext cx="3400084" cy="2157771"/>
          </a:xfrm>
        </p:spPr>
      </p:pic>
      <p:pic>
        <p:nvPicPr>
          <p:cNvPr id="10" name="Drawing 1" descr="e3f56bc6-6db8-4a6d-a4f5-876d37eacc3c.png">
            <a:extLst>
              <a:ext uri="{FF2B5EF4-FFF2-40B4-BE49-F238E27FC236}">
                <a16:creationId xmlns:a16="http://schemas.microsoft.com/office/drawing/2014/main" id="{38FCCA62-BBBC-E773-41E2-363C538E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67" y="1991705"/>
            <a:ext cx="586297" cy="7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944EAB-30D8-9E0E-1FFE-9B37EED9D7BC}"/>
              </a:ext>
            </a:extLst>
          </p:cNvPr>
          <p:cNvGrpSpPr/>
          <p:nvPr/>
        </p:nvGrpSpPr>
        <p:grpSpPr>
          <a:xfrm>
            <a:off x="4805798" y="688784"/>
            <a:ext cx="2455106" cy="1121080"/>
            <a:chOff x="4709821" y="472685"/>
            <a:chExt cx="2455106" cy="1121080"/>
          </a:xfrm>
        </p:grpSpPr>
        <p:sp>
          <p:nvSpPr>
            <p:cNvPr id="16" name="Callout: Line 15">
              <a:extLst>
                <a:ext uri="{FF2B5EF4-FFF2-40B4-BE49-F238E27FC236}">
                  <a16:creationId xmlns:a16="http://schemas.microsoft.com/office/drawing/2014/main" id="{06038CED-84C6-1C3E-1657-F6DAC1FFC6EF}"/>
                </a:ext>
              </a:extLst>
            </p:cNvPr>
            <p:cNvSpPr/>
            <p:nvPr/>
          </p:nvSpPr>
          <p:spPr>
            <a:xfrm>
              <a:off x="4709822" y="472685"/>
              <a:ext cx="2455105" cy="1121080"/>
            </a:xfrm>
            <a:prstGeom prst="borderCallout1">
              <a:avLst>
                <a:gd name="adj1" fmla="val 18750"/>
                <a:gd name="adj2" fmla="val -8333"/>
                <a:gd name="adj3" fmla="val 100773"/>
                <a:gd name="adj4" fmla="val -4576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E1320A-34F2-2955-BE36-2E863758ABA8}"/>
                </a:ext>
              </a:extLst>
            </p:cNvPr>
            <p:cNvSpPr txBox="1"/>
            <p:nvPr/>
          </p:nvSpPr>
          <p:spPr>
            <a:xfrm>
              <a:off x="4709821" y="735942"/>
              <a:ext cx="2455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Tax data directly from the IRS to your LOS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1DDB610-013F-2F2E-1866-5976BD8C4D5C}"/>
              </a:ext>
            </a:extLst>
          </p:cNvPr>
          <p:cNvSpPr txBox="1">
            <a:spLocks/>
          </p:cNvSpPr>
          <p:nvPr/>
        </p:nvSpPr>
        <p:spPr>
          <a:xfrm>
            <a:off x="502643" y="3414227"/>
            <a:ext cx="300569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Tax Data How You Need It!</a:t>
            </a:r>
            <a:endParaRPr lang="en-US" sz="2000" b="0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4E8AA-5FD2-BEEC-B8FA-6734BFD97FF2}"/>
              </a:ext>
            </a:extLst>
          </p:cNvPr>
          <p:cNvGrpSpPr/>
          <p:nvPr/>
        </p:nvGrpSpPr>
        <p:grpSpPr>
          <a:xfrm>
            <a:off x="6033351" y="2244331"/>
            <a:ext cx="2568371" cy="1121080"/>
            <a:chOff x="6207777" y="1932645"/>
            <a:chExt cx="2568371" cy="1121080"/>
          </a:xfrm>
        </p:grpSpPr>
        <p:sp>
          <p:nvSpPr>
            <p:cNvPr id="17" name="Callout: Line 16">
              <a:extLst>
                <a:ext uri="{FF2B5EF4-FFF2-40B4-BE49-F238E27FC236}">
                  <a16:creationId xmlns:a16="http://schemas.microsoft.com/office/drawing/2014/main" id="{AF42E087-CD22-38B9-FC0F-FCB0B80BBDD9}"/>
                </a:ext>
              </a:extLst>
            </p:cNvPr>
            <p:cNvSpPr/>
            <p:nvPr/>
          </p:nvSpPr>
          <p:spPr>
            <a:xfrm>
              <a:off x="6264411" y="1932645"/>
              <a:ext cx="2455105" cy="1121080"/>
            </a:xfrm>
            <a:prstGeom prst="borderCallout1">
              <a:avLst>
                <a:gd name="adj1" fmla="val 18750"/>
                <a:gd name="adj2" fmla="val -8333"/>
                <a:gd name="adj3" fmla="val 17819"/>
                <a:gd name="adj4" fmla="val -99538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40D47-E5A5-1192-C1C5-BD9A6FF8ABF4}"/>
                </a:ext>
              </a:extLst>
            </p:cNvPr>
            <p:cNvSpPr txBox="1"/>
            <p:nvPr/>
          </p:nvSpPr>
          <p:spPr>
            <a:xfrm>
              <a:off x="6207777" y="2207978"/>
              <a:ext cx="2568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Both PDF and JSON format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D0A42-4910-2F74-8A0A-7DE79B6C15A4}"/>
              </a:ext>
            </a:extLst>
          </p:cNvPr>
          <p:cNvGrpSpPr/>
          <p:nvPr/>
        </p:nvGrpSpPr>
        <p:grpSpPr>
          <a:xfrm>
            <a:off x="5135818" y="3757474"/>
            <a:ext cx="3060408" cy="1121080"/>
            <a:chOff x="5078866" y="3507699"/>
            <a:chExt cx="3060408" cy="1121080"/>
          </a:xfrm>
        </p:grpSpPr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2BE97192-5796-A54F-E426-0539A03B7F7D}"/>
                </a:ext>
              </a:extLst>
            </p:cNvPr>
            <p:cNvSpPr/>
            <p:nvPr/>
          </p:nvSpPr>
          <p:spPr>
            <a:xfrm>
              <a:off x="5381518" y="3507699"/>
              <a:ext cx="2455105" cy="1121080"/>
            </a:xfrm>
            <a:prstGeom prst="borderCallout1">
              <a:avLst>
                <a:gd name="adj1" fmla="val 18750"/>
                <a:gd name="adj2" fmla="val -8333"/>
                <a:gd name="adj3" fmla="val -61283"/>
                <a:gd name="adj4" fmla="val -6707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84A448-624C-6A1B-62F6-AB6155087D17}"/>
                </a:ext>
              </a:extLst>
            </p:cNvPr>
            <p:cNvSpPr txBox="1"/>
            <p:nvPr/>
          </p:nvSpPr>
          <p:spPr>
            <a:xfrm>
              <a:off x="5078866" y="3652740"/>
              <a:ext cx="3060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Data can be mapped directly to your income calculator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45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57EEC99-01DB-F61D-C570-D29E6699A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34068" y="4163683"/>
            <a:ext cx="1063924" cy="93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DC5493-C681-1526-B5A7-93331F5B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87" y="210782"/>
            <a:ext cx="8416829" cy="78959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More Affordable &amp; Quicker Than IVES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0E218D-FA85-C1FA-75C7-8A20E6F60C4F}"/>
              </a:ext>
            </a:extLst>
          </p:cNvPr>
          <p:cNvSpPr/>
          <p:nvPr/>
        </p:nvSpPr>
        <p:spPr>
          <a:xfrm>
            <a:off x="2809242" y="1003669"/>
            <a:ext cx="2499050" cy="792180"/>
          </a:xfrm>
          <a:custGeom>
            <a:avLst/>
            <a:gdLst>
              <a:gd name="connsiteX0" fmla="*/ 137319 w 1512328"/>
              <a:gd name="connsiteY0" fmla="*/ 0 h 1081068"/>
              <a:gd name="connsiteX1" fmla="*/ 1375009 w 1512328"/>
              <a:gd name="connsiteY1" fmla="*/ 0 h 1081068"/>
              <a:gd name="connsiteX2" fmla="*/ 1512328 w 1512328"/>
              <a:gd name="connsiteY2" fmla="*/ 137319 h 1081068"/>
              <a:gd name="connsiteX3" fmla="*/ 1512328 w 1512328"/>
              <a:gd name="connsiteY3" fmla="*/ 1081068 h 1081068"/>
              <a:gd name="connsiteX4" fmla="*/ 0 w 1512328"/>
              <a:gd name="connsiteY4" fmla="*/ 1081068 h 1081068"/>
              <a:gd name="connsiteX5" fmla="*/ 0 w 1512328"/>
              <a:gd name="connsiteY5" fmla="*/ 137319 h 1081068"/>
              <a:gd name="connsiteX6" fmla="*/ 137319 w 1512328"/>
              <a:gd name="connsiteY6" fmla="*/ 0 h 10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28" h="1081068">
                <a:moveTo>
                  <a:pt x="137319" y="0"/>
                </a:moveTo>
                <a:lnTo>
                  <a:pt x="1375009" y="0"/>
                </a:lnTo>
                <a:cubicBezTo>
                  <a:pt x="1450848" y="0"/>
                  <a:pt x="1512328" y="61480"/>
                  <a:pt x="1512328" y="137319"/>
                </a:cubicBezTo>
                <a:lnTo>
                  <a:pt x="1512328" y="1081068"/>
                </a:lnTo>
                <a:lnTo>
                  <a:pt x="0" y="1081068"/>
                </a:lnTo>
                <a:lnTo>
                  <a:pt x="0" y="137319"/>
                </a:lnTo>
                <a:cubicBezTo>
                  <a:pt x="0" y="61480"/>
                  <a:pt x="61480" y="0"/>
                  <a:pt x="137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0E619B-B500-45F6-A575-464EDCCB9AC7}"/>
              </a:ext>
            </a:extLst>
          </p:cNvPr>
          <p:cNvSpPr/>
          <p:nvPr/>
        </p:nvSpPr>
        <p:spPr>
          <a:xfrm>
            <a:off x="5811557" y="1003669"/>
            <a:ext cx="2499050" cy="792180"/>
          </a:xfrm>
          <a:custGeom>
            <a:avLst/>
            <a:gdLst>
              <a:gd name="connsiteX0" fmla="*/ 137319 w 1512328"/>
              <a:gd name="connsiteY0" fmla="*/ 0 h 1081068"/>
              <a:gd name="connsiteX1" fmla="*/ 1375009 w 1512328"/>
              <a:gd name="connsiteY1" fmla="*/ 0 h 1081068"/>
              <a:gd name="connsiteX2" fmla="*/ 1512328 w 1512328"/>
              <a:gd name="connsiteY2" fmla="*/ 137319 h 1081068"/>
              <a:gd name="connsiteX3" fmla="*/ 1512328 w 1512328"/>
              <a:gd name="connsiteY3" fmla="*/ 1081068 h 1081068"/>
              <a:gd name="connsiteX4" fmla="*/ 0 w 1512328"/>
              <a:gd name="connsiteY4" fmla="*/ 1081068 h 1081068"/>
              <a:gd name="connsiteX5" fmla="*/ 0 w 1512328"/>
              <a:gd name="connsiteY5" fmla="*/ 137319 h 1081068"/>
              <a:gd name="connsiteX6" fmla="*/ 137319 w 1512328"/>
              <a:gd name="connsiteY6" fmla="*/ 0 h 10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28" h="1081068">
                <a:moveTo>
                  <a:pt x="137319" y="0"/>
                </a:moveTo>
                <a:lnTo>
                  <a:pt x="1375009" y="0"/>
                </a:lnTo>
                <a:cubicBezTo>
                  <a:pt x="1450848" y="0"/>
                  <a:pt x="1512328" y="61480"/>
                  <a:pt x="1512328" y="137319"/>
                </a:cubicBezTo>
                <a:lnTo>
                  <a:pt x="1512328" y="1081068"/>
                </a:lnTo>
                <a:lnTo>
                  <a:pt x="0" y="1081068"/>
                </a:lnTo>
                <a:lnTo>
                  <a:pt x="0" y="137319"/>
                </a:lnTo>
                <a:cubicBezTo>
                  <a:pt x="0" y="61480"/>
                  <a:pt x="61480" y="0"/>
                  <a:pt x="137319" y="0"/>
                </a:cubicBezTo>
                <a:close/>
              </a:path>
            </a:pathLst>
          </a:custGeom>
          <a:solidFill>
            <a:srgbClr val="25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4025E2-8877-BDE6-60ED-8470DF3ABDE9}"/>
              </a:ext>
            </a:extLst>
          </p:cNvPr>
          <p:cNvSpPr/>
          <p:nvPr/>
        </p:nvSpPr>
        <p:spPr>
          <a:xfrm>
            <a:off x="2809242" y="1612381"/>
            <a:ext cx="2499050" cy="3270169"/>
          </a:xfrm>
          <a:custGeom>
            <a:avLst/>
            <a:gdLst>
              <a:gd name="connsiteX0" fmla="*/ 0 w 1512328"/>
              <a:gd name="connsiteY0" fmla="*/ 0 h 3626688"/>
              <a:gd name="connsiteX1" fmla="*/ 1512328 w 1512328"/>
              <a:gd name="connsiteY1" fmla="*/ 0 h 3626688"/>
              <a:gd name="connsiteX2" fmla="*/ 1512328 w 1512328"/>
              <a:gd name="connsiteY2" fmla="*/ 3489369 h 3626688"/>
              <a:gd name="connsiteX3" fmla="*/ 1375009 w 1512328"/>
              <a:gd name="connsiteY3" fmla="*/ 3626688 h 3626688"/>
              <a:gd name="connsiteX4" fmla="*/ 137319 w 1512328"/>
              <a:gd name="connsiteY4" fmla="*/ 3626688 h 3626688"/>
              <a:gd name="connsiteX5" fmla="*/ 0 w 1512328"/>
              <a:gd name="connsiteY5" fmla="*/ 3489369 h 3626688"/>
              <a:gd name="connsiteX6" fmla="*/ 0 w 1512328"/>
              <a:gd name="connsiteY6" fmla="*/ 0 h 362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28" h="3626688">
                <a:moveTo>
                  <a:pt x="0" y="0"/>
                </a:moveTo>
                <a:lnTo>
                  <a:pt x="1512328" y="0"/>
                </a:lnTo>
                <a:lnTo>
                  <a:pt x="1512328" y="3489369"/>
                </a:lnTo>
                <a:cubicBezTo>
                  <a:pt x="1512328" y="3565208"/>
                  <a:pt x="1450848" y="3626688"/>
                  <a:pt x="1375009" y="3626688"/>
                </a:cubicBezTo>
                <a:lnTo>
                  <a:pt x="137319" y="3626688"/>
                </a:lnTo>
                <a:cubicBezTo>
                  <a:pt x="61480" y="3626688"/>
                  <a:pt x="0" y="3565208"/>
                  <a:pt x="0" y="34893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0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A1AB7D-D491-BB55-9F06-90247A453F4D}"/>
              </a:ext>
            </a:extLst>
          </p:cNvPr>
          <p:cNvSpPr/>
          <p:nvPr/>
        </p:nvSpPr>
        <p:spPr>
          <a:xfrm>
            <a:off x="5811557" y="1612381"/>
            <a:ext cx="2499050" cy="3270169"/>
          </a:xfrm>
          <a:custGeom>
            <a:avLst/>
            <a:gdLst>
              <a:gd name="connsiteX0" fmla="*/ 0 w 1512328"/>
              <a:gd name="connsiteY0" fmla="*/ 0 h 3626688"/>
              <a:gd name="connsiteX1" fmla="*/ 1512328 w 1512328"/>
              <a:gd name="connsiteY1" fmla="*/ 0 h 3626688"/>
              <a:gd name="connsiteX2" fmla="*/ 1512328 w 1512328"/>
              <a:gd name="connsiteY2" fmla="*/ 3489369 h 3626688"/>
              <a:gd name="connsiteX3" fmla="*/ 1375009 w 1512328"/>
              <a:gd name="connsiteY3" fmla="*/ 3626688 h 3626688"/>
              <a:gd name="connsiteX4" fmla="*/ 137319 w 1512328"/>
              <a:gd name="connsiteY4" fmla="*/ 3626688 h 3626688"/>
              <a:gd name="connsiteX5" fmla="*/ 0 w 1512328"/>
              <a:gd name="connsiteY5" fmla="*/ 3489369 h 3626688"/>
              <a:gd name="connsiteX6" fmla="*/ 0 w 1512328"/>
              <a:gd name="connsiteY6" fmla="*/ 0 h 362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28" h="3626688">
                <a:moveTo>
                  <a:pt x="0" y="0"/>
                </a:moveTo>
                <a:lnTo>
                  <a:pt x="1512328" y="0"/>
                </a:lnTo>
                <a:lnTo>
                  <a:pt x="1512328" y="3489369"/>
                </a:lnTo>
                <a:cubicBezTo>
                  <a:pt x="1512328" y="3565208"/>
                  <a:pt x="1450848" y="3626688"/>
                  <a:pt x="1375009" y="3626688"/>
                </a:cubicBezTo>
                <a:lnTo>
                  <a:pt x="137319" y="3626688"/>
                </a:lnTo>
                <a:cubicBezTo>
                  <a:pt x="61480" y="3626688"/>
                  <a:pt x="0" y="3565208"/>
                  <a:pt x="0" y="34893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00" b="1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CF6BA6-D902-F463-90E1-BC5F0F05A634}"/>
              </a:ext>
            </a:extLst>
          </p:cNvPr>
          <p:cNvSpPr/>
          <p:nvPr/>
        </p:nvSpPr>
        <p:spPr>
          <a:xfrm>
            <a:off x="371148" y="2006862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F68D4-7531-3548-1E7B-A0B956F7E665}"/>
              </a:ext>
            </a:extLst>
          </p:cNvPr>
          <p:cNvSpPr txBox="1"/>
          <p:nvPr/>
        </p:nvSpPr>
        <p:spPr>
          <a:xfrm>
            <a:off x="582570" y="2091892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Cost</a:t>
            </a:r>
            <a:endParaRPr lang="en-IN" sz="14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AE5B45-763E-DA07-CED3-9B610714973F}"/>
              </a:ext>
            </a:extLst>
          </p:cNvPr>
          <p:cNvSpPr/>
          <p:nvPr/>
        </p:nvSpPr>
        <p:spPr>
          <a:xfrm>
            <a:off x="371148" y="2401343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C872A-475C-7A4F-9A7B-D67D0FBC5AC8}"/>
              </a:ext>
            </a:extLst>
          </p:cNvPr>
          <p:cNvSpPr txBox="1"/>
          <p:nvPr/>
        </p:nvSpPr>
        <p:spPr>
          <a:xfrm>
            <a:off x="582570" y="2486373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Multiple Borrowers</a:t>
            </a:r>
            <a:endParaRPr lang="en-IN" sz="14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7E7B2C-BB9E-1D5F-89D0-343FD48085A8}"/>
              </a:ext>
            </a:extLst>
          </p:cNvPr>
          <p:cNvSpPr/>
          <p:nvPr/>
        </p:nvSpPr>
        <p:spPr>
          <a:xfrm>
            <a:off x="371148" y="2795824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57FAB-2278-31EA-94D8-BCCAB3B1D8A4}"/>
              </a:ext>
            </a:extLst>
          </p:cNvPr>
          <p:cNvSpPr txBox="1"/>
          <p:nvPr/>
        </p:nvSpPr>
        <p:spPr>
          <a:xfrm>
            <a:off x="582570" y="2880854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400" b="1" dirty="0">
                <a:latin typeface="Century Gothic" panose="020B0502020202020204" pitchFamily="34" charset="0"/>
              </a:rPr>
              <a:t>Multiple Years (Past)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F19761-EB0A-B708-196D-E9665712586C}"/>
              </a:ext>
            </a:extLst>
          </p:cNvPr>
          <p:cNvSpPr/>
          <p:nvPr/>
        </p:nvSpPr>
        <p:spPr>
          <a:xfrm>
            <a:off x="371148" y="3190305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3F6002-6458-1D92-74D9-AE0664788E08}"/>
              </a:ext>
            </a:extLst>
          </p:cNvPr>
          <p:cNvSpPr txBox="1"/>
          <p:nvPr/>
        </p:nvSpPr>
        <p:spPr>
          <a:xfrm>
            <a:off x="582570" y="3275335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Data Errors</a:t>
            </a:r>
            <a:endParaRPr lang="en-IN" sz="14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F79426A-5CC3-6CE6-A058-AAC87F4807CB}"/>
              </a:ext>
            </a:extLst>
          </p:cNvPr>
          <p:cNvSpPr/>
          <p:nvPr/>
        </p:nvSpPr>
        <p:spPr>
          <a:xfrm>
            <a:off x="371148" y="1612381"/>
            <a:ext cx="8416828" cy="357056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D6A081-9D07-F798-90AB-7BE85ED3F154}"/>
              </a:ext>
            </a:extLst>
          </p:cNvPr>
          <p:cNvSpPr txBox="1"/>
          <p:nvPr/>
        </p:nvSpPr>
        <p:spPr>
          <a:xfrm>
            <a:off x="582570" y="1697411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Turnaround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83FE1-2629-5BFA-E45A-2108FEA6110B}"/>
              </a:ext>
            </a:extLst>
          </p:cNvPr>
          <p:cNvSpPr txBox="1"/>
          <p:nvPr/>
        </p:nvSpPr>
        <p:spPr>
          <a:xfrm>
            <a:off x="2978934" y="1036759"/>
            <a:ext cx="2159667" cy="45815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IVES 4506c</a:t>
            </a:r>
            <a:endParaRPr lang="en-IN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3B56A-22D6-41F0-BBEF-8122D6C969F2}"/>
              </a:ext>
            </a:extLst>
          </p:cNvPr>
          <p:cNvSpPr txBox="1"/>
          <p:nvPr/>
        </p:nvSpPr>
        <p:spPr>
          <a:xfrm>
            <a:off x="5981249" y="988652"/>
            <a:ext cx="2159667" cy="5543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HALCYON IRS VOI</a:t>
            </a:r>
            <a:endParaRPr lang="en-IN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963205-485E-54D5-21CB-8A8379BB3DA4}"/>
              </a:ext>
            </a:extLst>
          </p:cNvPr>
          <p:cNvSpPr/>
          <p:nvPr/>
        </p:nvSpPr>
        <p:spPr>
          <a:xfrm>
            <a:off x="371148" y="3584786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70BB0B-9A77-81C6-F66D-6D636FAE2289}"/>
              </a:ext>
            </a:extLst>
          </p:cNvPr>
          <p:cNvSpPr txBox="1"/>
          <p:nvPr/>
        </p:nvSpPr>
        <p:spPr>
          <a:xfrm>
            <a:off x="582570" y="3669816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Multiple Years (Future)</a:t>
            </a:r>
            <a:endParaRPr lang="en-IN" sz="1400" b="1" dirty="0"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EE55A4D-9C51-610D-CFEF-8D90CB71698C}"/>
              </a:ext>
            </a:extLst>
          </p:cNvPr>
          <p:cNvSpPr/>
          <p:nvPr/>
        </p:nvSpPr>
        <p:spPr>
          <a:xfrm>
            <a:off x="371148" y="3979267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1107D-2DA8-A5CB-712D-E3E3A4D51205}"/>
              </a:ext>
            </a:extLst>
          </p:cNvPr>
          <p:cNvSpPr txBox="1"/>
          <p:nvPr/>
        </p:nvSpPr>
        <p:spPr>
          <a:xfrm>
            <a:off x="582570" y="4064297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Data for All IRS Forms</a:t>
            </a:r>
            <a:endParaRPr lang="en-IN" sz="1400" b="1" dirty="0"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6F101EC-F84F-CF95-E633-FFBDA89EF5FB}"/>
              </a:ext>
            </a:extLst>
          </p:cNvPr>
          <p:cNvSpPr/>
          <p:nvPr/>
        </p:nvSpPr>
        <p:spPr>
          <a:xfrm>
            <a:off x="371148" y="4373748"/>
            <a:ext cx="8416828" cy="357056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2E4F74-9119-2AA0-8675-D34ACCA97171}"/>
              </a:ext>
            </a:extLst>
          </p:cNvPr>
          <p:cNvSpPr txBox="1"/>
          <p:nvPr/>
        </p:nvSpPr>
        <p:spPr>
          <a:xfrm>
            <a:off x="582570" y="4458778"/>
            <a:ext cx="1961971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Digitized Data (JSON)</a:t>
            </a:r>
            <a:endParaRPr lang="en-IN" sz="14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5A8F6A-FC7A-5D8D-AAA1-FA6DB96FB1DA}"/>
              </a:ext>
            </a:extLst>
          </p:cNvPr>
          <p:cNvSpPr txBox="1"/>
          <p:nvPr/>
        </p:nvSpPr>
        <p:spPr>
          <a:xfrm>
            <a:off x="2753075" y="2091892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Total Cost Over $41</a:t>
            </a:r>
            <a:endParaRPr lang="en-IN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594D0-6E18-6CA5-CDA4-CDD06E7A33E0}"/>
              </a:ext>
            </a:extLst>
          </p:cNvPr>
          <p:cNvSpPr txBox="1"/>
          <p:nvPr/>
        </p:nvSpPr>
        <p:spPr>
          <a:xfrm>
            <a:off x="2753075" y="2486373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Additional Cost Per Borrower</a:t>
            </a:r>
            <a:endParaRPr lang="en-IN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EEF9A8-A114-5091-F71E-187E0BCB1A00}"/>
              </a:ext>
            </a:extLst>
          </p:cNvPr>
          <p:cNvSpPr txBox="1"/>
          <p:nvPr/>
        </p:nvSpPr>
        <p:spPr>
          <a:xfrm>
            <a:off x="2753075" y="2880854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Additional Cost Per Year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58FC19-F7A9-A883-FFA9-584AA199F794}"/>
              </a:ext>
            </a:extLst>
          </p:cNvPr>
          <p:cNvSpPr txBox="1"/>
          <p:nvPr/>
        </p:nvSpPr>
        <p:spPr>
          <a:xfrm>
            <a:off x="2753075" y="3275335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Additional Cost</a:t>
            </a:r>
            <a:endParaRPr lang="en-IN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B98ADC-B735-2680-7A37-439BBB890EFD}"/>
              </a:ext>
            </a:extLst>
          </p:cNvPr>
          <p:cNvSpPr txBox="1"/>
          <p:nvPr/>
        </p:nvSpPr>
        <p:spPr>
          <a:xfrm>
            <a:off x="2753075" y="1697411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Averaging 1-2 weeks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7DBB9C-B92C-FB78-3E21-5E1D2A77D61A}"/>
              </a:ext>
            </a:extLst>
          </p:cNvPr>
          <p:cNvSpPr txBox="1"/>
          <p:nvPr/>
        </p:nvSpPr>
        <p:spPr>
          <a:xfrm>
            <a:off x="2753075" y="3669816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No</a:t>
            </a:r>
            <a:endParaRPr lang="en-IN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49C4A9-D6D1-32D8-FEB2-74B780A1F839}"/>
              </a:ext>
            </a:extLst>
          </p:cNvPr>
          <p:cNvSpPr txBox="1"/>
          <p:nvPr/>
        </p:nvSpPr>
        <p:spPr>
          <a:xfrm>
            <a:off x="2753075" y="4064297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No</a:t>
            </a:r>
            <a:endParaRPr lang="en-IN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EC5EC5-7BAD-6248-C92D-2E63E6F9B7A8}"/>
              </a:ext>
            </a:extLst>
          </p:cNvPr>
          <p:cNvSpPr txBox="1"/>
          <p:nvPr/>
        </p:nvSpPr>
        <p:spPr>
          <a:xfrm>
            <a:off x="2753075" y="4458778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No</a:t>
            </a:r>
            <a:endParaRPr lang="en-IN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E1C16E-64BE-D17C-C7DC-AF6EB3B2042A}"/>
              </a:ext>
            </a:extLst>
          </p:cNvPr>
          <p:cNvSpPr txBox="1"/>
          <p:nvPr/>
        </p:nvSpPr>
        <p:spPr>
          <a:xfrm>
            <a:off x="5755390" y="2111848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Per Loan App*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1E6861-1143-AC6D-B3ED-8954E119FB1D}"/>
              </a:ext>
            </a:extLst>
          </p:cNvPr>
          <p:cNvSpPr txBox="1"/>
          <p:nvPr/>
        </p:nvSpPr>
        <p:spPr>
          <a:xfrm>
            <a:off x="5755390" y="2506329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Additional Cost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EF804D-6A35-4ECD-74C9-D132AA780F15}"/>
              </a:ext>
            </a:extLst>
          </p:cNvPr>
          <p:cNvSpPr txBox="1"/>
          <p:nvPr/>
        </p:nvSpPr>
        <p:spPr>
          <a:xfrm>
            <a:off x="5755390" y="2900810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Additional Cost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70444C-C810-A871-2486-7833D7932CA9}"/>
              </a:ext>
            </a:extLst>
          </p:cNvPr>
          <p:cNvSpPr txBox="1"/>
          <p:nvPr/>
        </p:nvSpPr>
        <p:spPr>
          <a:xfrm>
            <a:off x="5755390" y="3295291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Additional Cost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95F18A-52D5-8B1E-DFEB-B77FA292B200}"/>
              </a:ext>
            </a:extLst>
          </p:cNvPr>
          <p:cNvSpPr txBox="1"/>
          <p:nvPr/>
        </p:nvSpPr>
        <p:spPr>
          <a:xfrm>
            <a:off x="5755390" y="1717367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Minutes/Days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AC8471-966F-FCA4-5647-FE737852A6E2}"/>
              </a:ext>
            </a:extLst>
          </p:cNvPr>
          <p:cNvSpPr txBox="1"/>
          <p:nvPr/>
        </p:nvSpPr>
        <p:spPr>
          <a:xfrm>
            <a:off x="5755390" y="3689772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Additional Cost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8B6C9C-FF20-C3AE-12F5-A68DDC610736}"/>
              </a:ext>
            </a:extLst>
          </p:cNvPr>
          <p:cNvSpPr txBox="1"/>
          <p:nvPr/>
        </p:nvSpPr>
        <p:spPr>
          <a:xfrm>
            <a:off x="5755390" y="4084253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Additional Cost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5C4DD4-832C-A888-FFED-6AC0AC0B95E0}"/>
              </a:ext>
            </a:extLst>
          </p:cNvPr>
          <p:cNvSpPr txBox="1"/>
          <p:nvPr/>
        </p:nvSpPr>
        <p:spPr>
          <a:xfrm>
            <a:off x="5755390" y="4478734"/>
            <a:ext cx="2611384" cy="186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 Additional Cost</a:t>
            </a:r>
            <a:endParaRPr lang="en-IN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C59A5C-726F-64C1-4113-851C4D771BCA}"/>
              </a:ext>
            </a:extLst>
          </p:cNvPr>
          <p:cNvSpPr txBox="1"/>
          <p:nvPr/>
        </p:nvSpPr>
        <p:spPr>
          <a:xfrm>
            <a:off x="5811557" y="4899883"/>
            <a:ext cx="249905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Additional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per business transcript.</a:t>
            </a:r>
          </a:p>
        </p:txBody>
      </p:sp>
    </p:spTree>
    <p:extLst>
      <p:ext uri="{BB962C8B-B14F-4D97-AF65-F5344CB8AC3E}">
        <p14:creationId xmlns:p14="http://schemas.microsoft.com/office/powerpoint/2010/main" val="47110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D4854A9-2266-E44B-7776-31C51E840E15}"/>
              </a:ext>
            </a:extLst>
          </p:cNvPr>
          <p:cNvGrpSpPr/>
          <p:nvPr/>
        </p:nvGrpSpPr>
        <p:grpSpPr>
          <a:xfrm>
            <a:off x="2691998" y="228600"/>
            <a:ext cx="6346717" cy="4782282"/>
            <a:chOff x="2691998" y="228600"/>
            <a:chExt cx="6346717" cy="478228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CA74660-0323-0AED-F243-BF4BD617AA15}"/>
                </a:ext>
              </a:extLst>
            </p:cNvPr>
            <p:cNvSpPr/>
            <p:nvPr/>
          </p:nvSpPr>
          <p:spPr>
            <a:xfrm rot="10800000">
              <a:off x="2691998" y="228600"/>
              <a:ext cx="6346717" cy="4080176"/>
            </a:xfrm>
            <a:prstGeom prst="roundRect">
              <a:avLst>
                <a:gd name="adj" fmla="val 3418"/>
              </a:avLst>
            </a:prstGeom>
            <a:solidFill>
              <a:schemeClr val="tx1">
                <a:alpha val="11000"/>
              </a:schemeClr>
            </a:solidFill>
            <a:ln>
              <a:noFill/>
            </a:ln>
            <a:effectLst>
              <a:softEdge rad="7366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688857-E286-F64B-A2E2-8D9AB57863FD}"/>
                </a:ext>
              </a:extLst>
            </p:cNvPr>
            <p:cNvSpPr/>
            <p:nvPr/>
          </p:nvSpPr>
          <p:spPr>
            <a:xfrm rot="10800000">
              <a:off x="2702408" y="617037"/>
              <a:ext cx="6288971" cy="3690687"/>
            </a:xfrm>
            <a:custGeom>
              <a:avLst/>
              <a:gdLst>
                <a:gd name="connsiteX0" fmla="*/ 213595 w 10129048"/>
                <a:gd name="connsiteY0" fmla="*/ 0 h 5255000"/>
                <a:gd name="connsiteX1" fmla="*/ 9915453 w 10129048"/>
                <a:gd name="connsiteY1" fmla="*/ 0 h 5255000"/>
                <a:gd name="connsiteX2" fmla="*/ 10129048 w 10129048"/>
                <a:gd name="connsiteY2" fmla="*/ 213595 h 5255000"/>
                <a:gd name="connsiteX3" fmla="*/ 10129048 w 10129048"/>
                <a:gd name="connsiteY3" fmla="*/ 5255000 h 5255000"/>
                <a:gd name="connsiteX4" fmla="*/ 0 w 10129048"/>
                <a:gd name="connsiteY4" fmla="*/ 5255000 h 5255000"/>
                <a:gd name="connsiteX5" fmla="*/ 0 w 10129048"/>
                <a:gd name="connsiteY5" fmla="*/ 213595 h 5255000"/>
                <a:gd name="connsiteX6" fmla="*/ 213595 w 10129048"/>
                <a:gd name="connsiteY6" fmla="*/ 0 h 525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048" h="5255000">
                  <a:moveTo>
                    <a:pt x="213595" y="0"/>
                  </a:moveTo>
                  <a:lnTo>
                    <a:pt x="9915453" y="0"/>
                  </a:lnTo>
                  <a:cubicBezTo>
                    <a:pt x="10033418" y="0"/>
                    <a:pt x="10129048" y="95630"/>
                    <a:pt x="10129048" y="213595"/>
                  </a:cubicBezTo>
                  <a:lnTo>
                    <a:pt x="10129048" y="5255000"/>
                  </a:lnTo>
                  <a:lnTo>
                    <a:pt x="0" y="5255000"/>
                  </a:lnTo>
                  <a:lnTo>
                    <a:pt x="0" y="213595"/>
                  </a:lnTo>
                  <a:cubicBezTo>
                    <a:pt x="0" y="95630"/>
                    <a:pt x="95630" y="0"/>
                    <a:pt x="2135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5BE8DD5-EFDA-A126-FD50-424C18399EDF}"/>
                </a:ext>
              </a:extLst>
            </p:cNvPr>
            <p:cNvSpPr/>
            <p:nvPr/>
          </p:nvSpPr>
          <p:spPr>
            <a:xfrm rot="10800000">
              <a:off x="2907777" y="2723997"/>
              <a:ext cx="5881228" cy="2286885"/>
            </a:xfrm>
            <a:prstGeom prst="roundRect">
              <a:avLst>
                <a:gd name="adj" fmla="val 1861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404028-BFB9-B778-3F42-5D91314E8CD0}"/>
                </a:ext>
              </a:extLst>
            </p:cNvPr>
            <p:cNvSpPr/>
            <p:nvPr/>
          </p:nvSpPr>
          <p:spPr>
            <a:xfrm rot="10800000">
              <a:off x="5858485" y="2723997"/>
              <a:ext cx="2940615" cy="2286885"/>
            </a:xfrm>
            <a:custGeom>
              <a:avLst/>
              <a:gdLst>
                <a:gd name="connsiteX0" fmla="*/ 666611 w 3975485"/>
                <a:gd name="connsiteY0" fmla="*/ 0 h 3581810"/>
                <a:gd name="connsiteX1" fmla="*/ 3975485 w 3975485"/>
                <a:gd name="connsiteY1" fmla="*/ 0 h 3581810"/>
                <a:gd name="connsiteX2" fmla="*/ 3975485 w 3975485"/>
                <a:gd name="connsiteY2" fmla="*/ 3581810 h 3581810"/>
                <a:gd name="connsiteX3" fmla="*/ 666611 w 3975485"/>
                <a:gd name="connsiteY3" fmla="*/ 3581810 h 3581810"/>
                <a:gd name="connsiteX4" fmla="*/ 0 w 3975485"/>
                <a:gd name="connsiteY4" fmla="*/ 2915199 h 3581810"/>
                <a:gd name="connsiteX5" fmla="*/ 0 w 3975485"/>
                <a:gd name="connsiteY5" fmla="*/ 666611 h 3581810"/>
                <a:gd name="connsiteX6" fmla="*/ 666611 w 3975485"/>
                <a:gd name="connsiteY6" fmla="*/ 0 h 35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5485" h="3581810">
                  <a:moveTo>
                    <a:pt x="666611" y="0"/>
                  </a:moveTo>
                  <a:lnTo>
                    <a:pt x="3975485" y="0"/>
                  </a:lnTo>
                  <a:lnTo>
                    <a:pt x="3975485" y="3581810"/>
                  </a:lnTo>
                  <a:lnTo>
                    <a:pt x="666611" y="3581810"/>
                  </a:lnTo>
                  <a:cubicBezTo>
                    <a:pt x="298452" y="3581810"/>
                    <a:pt x="0" y="3283358"/>
                    <a:pt x="0" y="2915199"/>
                  </a:cubicBezTo>
                  <a:lnTo>
                    <a:pt x="0" y="666611"/>
                  </a:lnTo>
                  <a:cubicBezTo>
                    <a:pt x="0" y="298452"/>
                    <a:pt x="298452" y="0"/>
                    <a:pt x="666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5EAD26A2-32E7-47B5-7283-382DC123C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765773" y="2508229"/>
              <a:ext cx="6107584" cy="152349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3E030C-0D3C-4A06-6DC7-5F00E8859046}"/>
              </a:ext>
            </a:extLst>
          </p:cNvPr>
          <p:cNvGrpSpPr/>
          <p:nvPr/>
        </p:nvGrpSpPr>
        <p:grpSpPr>
          <a:xfrm>
            <a:off x="-768743" y="-18841"/>
            <a:ext cx="3311318" cy="5238204"/>
            <a:chOff x="-768743" y="-18841"/>
            <a:chExt cx="3311318" cy="5238204"/>
          </a:xfrm>
        </p:grpSpPr>
        <p:sp>
          <p:nvSpPr>
            <p:cNvPr id="38" name="Rectangle: Diagonal Corners Rounded 37">
              <a:extLst>
                <a:ext uri="{FF2B5EF4-FFF2-40B4-BE49-F238E27FC236}">
                  <a16:creationId xmlns:a16="http://schemas.microsoft.com/office/drawing/2014/main" id="{A621205E-1D06-D2C7-0CC8-7DED5475ACFD}"/>
                </a:ext>
              </a:extLst>
            </p:cNvPr>
            <p:cNvSpPr/>
            <p:nvPr/>
          </p:nvSpPr>
          <p:spPr>
            <a:xfrm>
              <a:off x="-768743" y="-18841"/>
              <a:ext cx="3311318" cy="5238204"/>
            </a:xfrm>
            <a:prstGeom prst="round2Diag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21FF9AB-850A-B334-3A94-911EC159926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06547"/>
              <a:ext cx="2519406" cy="994172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2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pc="500" dirty="0"/>
                <a:t>EXAMPLE</a:t>
              </a:r>
              <a:endParaRPr lang="en-US" sz="2000" b="0" spc="5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Content Placeholder 3">
              <a:extLst>
                <a:ext uri="{FF2B5EF4-FFF2-40B4-BE49-F238E27FC236}">
                  <a16:creationId xmlns:a16="http://schemas.microsoft.com/office/drawing/2014/main" id="{A1F61A80-15CF-2757-9765-D74B7B4C9B8F}"/>
                </a:ext>
              </a:extLst>
            </p:cNvPr>
            <p:cNvSpPr txBox="1">
              <a:spLocks/>
            </p:cNvSpPr>
            <p:nvPr/>
          </p:nvSpPr>
          <p:spPr>
            <a:xfrm>
              <a:off x="-53905" y="1990516"/>
              <a:ext cx="2519406" cy="65251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21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SzPct val="70000"/>
                <a:buFont typeface="Century Gothic" panose="020B0502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2"/>
                </a:buClr>
                <a:buSzPct val="70000"/>
                <a:buFont typeface="Century Gothic" panose="020B0502020202020204" pitchFamily="34" charset="0"/>
                <a:buChar char="■"/>
                <a:defRPr sz="15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accent3"/>
                </a:buClr>
                <a:buSzPct val="70000"/>
                <a:buFont typeface="Century Gothic" panose="020B0502020202020204" pitchFamily="34" charset="0"/>
                <a:buChar char="■"/>
                <a:defRPr sz="135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One Loan</a:t>
              </a:r>
            </a:p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Two Borrowers</a:t>
              </a:r>
            </a:p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2 Tax Years Needed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F485757-1B54-DBAD-3891-7D72DA135550}"/>
              </a:ext>
            </a:extLst>
          </p:cNvPr>
          <p:cNvSpPr txBox="1"/>
          <p:nvPr/>
        </p:nvSpPr>
        <p:spPr>
          <a:xfrm>
            <a:off x="3372654" y="629386"/>
            <a:ext cx="2047146" cy="2370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kern="0" dirty="0">
                <a:solidFill>
                  <a:schemeClr val="accent2"/>
                </a:solidFill>
                <a:latin typeface="Century Gothic" panose="020B0502020202020204" pitchFamily="34" charset="0"/>
                <a:cs typeface="Arial" pitchFamily="34" charset="0"/>
              </a:rPr>
              <a:t>4506 IVES</a:t>
            </a:r>
          </a:p>
          <a:p>
            <a:pPr algn="ctr">
              <a:lnSpc>
                <a:spcPct val="110000"/>
              </a:lnSpc>
            </a:pPr>
            <a:r>
              <a:rPr lang="en-US" sz="1200" b="1" kern="0" dirty="0">
                <a:solidFill>
                  <a:schemeClr val="accent2"/>
                </a:solidFill>
                <a:latin typeface="Century Gothic" panose="020B0502020202020204" pitchFamily="34" charset="0"/>
                <a:cs typeface="Arial" pitchFamily="34" charset="0"/>
              </a:rPr>
              <a:t>Days to Weeks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2AA73F-CDB6-017A-7967-5A4B593D132D}"/>
              </a:ext>
            </a:extLst>
          </p:cNvPr>
          <p:cNvSpPr txBox="1"/>
          <p:nvPr/>
        </p:nvSpPr>
        <p:spPr>
          <a:xfrm>
            <a:off x="5601866" y="659344"/>
            <a:ext cx="435397" cy="23708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A008553-E012-EEEE-46DC-65E06AA83DA8}"/>
              </a:ext>
            </a:extLst>
          </p:cNvPr>
          <p:cNvCxnSpPr>
            <a:cxnSpLocks/>
          </p:cNvCxnSpPr>
          <p:nvPr/>
        </p:nvCxnSpPr>
        <p:spPr>
          <a:xfrm>
            <a:off x="3409638" y="1092359"/>
            <a:ext cx="19731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F74B6-4CBE-DAD7-D173-353B083F80D6}"/>
              </a:ext>
            </a:extLst>
          </p:cNvPr>
          <p:cNvCxnSpPr>
            <a:cxnSpLocks/>
          </p:cNvCxnSpPr>
          <p:nvPr/>
        </p:nvCxnSpPr>
        <p:spPr>
          <a:xfrm>
            <a:off x="6450271" y="1092359"/>
            <a:ext cx="20227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92408F4-646F-5A7C-CD98-23CA44509CD9}"/>
              </a:ext>
            </a:extLst>
          </p:cNvPr>
          <p:cNvSpPr txBox="1"/>
          <p:nvPr/>
        </p:nvSpPr>
        <p:spPr>
          <a:xfrm>
            <a:off x="6223138" y="629386"/>
            <a:ext cx="2477047" cy="2024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kern="0" dirty="0">
                <a:solidFill>
                  <a:schemeClr val="accent3"/>
                </a:solidFill>
                <a:latin typeface="Century Gothic" panose="020B0502020202020204" pitchFamily="34" charset="0"/>
                <a:cs typeface="Arial" pitchFamily="34" charset="0"/>
              </a:rPr>
              <a:t>Halcyon 8821</a:t>
            </a:r>
          </a:p>
          <a:p>
            <a:pPr algn="ctr">
              <a:lnSpc>
                <a:spcPct val="110000"/>
              </a:lnSpc>
            </a:pPr>
            <a:r>
              <a:rPr lang="en-US" sz="1200" b="1" kern="0" dirty="0">
                <a:solidFill>
                  <a:schemeClr val="accent3"/>
                </a:solidFill>
                <a:latin typeface="Century Gothic" panose="020B0502020202020204" pitchFamily="34" charset="0"/>
                <a:cs typeface="Arial" pitchFamily="34" charset="0"/>
              </a:rPr>
              <a:t>Minutes to Hours</a:t>
            </a:r>
          </a:p>
        </p:txBody>
      </p:sp>
      <p:sp>
        <p:nvSpPr>
          <p:cNvPr id="58" name="Graphic 51" descr="Signpost with solid fill">
            <a:extLst>
              <a:ext uri="{FF2B5EF4-FFF2-40B4-BE49-F238E27FC236}">
                <a16:creationId xmlns:a16="http://schemas.microsoft.com/office/drawing/2014/main" id="{D6E6A094-910F-281C-AEBA-785D58DD7B60}"/>
              </a:ext>
            </a:extLst>
          </p:cNvPr>
          <p:cNvSpPr/>
          <p:nvPr/>
        </p:nvSpPr>
        <p:spPr>
          <a:xfrm rot="10800000">
            <a:off x="5739975" y="2603911"/>
            <a:ext cx="226926" cy="216435"/>
          </a:xfrm>
          <a:custGeom>
            <a:avLst/>
            <a:gdLst>
              <a:gd name="connsiteX0" fmla="*/ 352456 w 408939"/>
              <a:gd name="connsiteY0" fmla="*/ 203340 h 451866"/>
              <a:gd name="connsiteX1" fmla="*/ 221415 w 408939"/>
              <a:gd name="connsiteY1" fmla="*/ 203340 h 451866"/>
              <a:gd name="connsiteX2" fmla="*/ 221415 w 408939"/>
              <a:gd name="connsiteY2" fmla="*/ 16945 h 451866"/>
              <a:gd name="connsiteX3" fmla="*/ 204470 w 408939"/>
              <a:gd name="connsiteY3" fmla="*/ 0 h 451866"/>
              <a:gd name="connsiteX4" fmla="*/ 187525 w 408939"/>
              <a:gd name="connsiteY4" fmla="*/ 16945 h 451866"/>
              <a:gd name="connsiteX5" fmla="*/ 187525 w 408939"/>
              <a:gd name="connsiteY5" fmla="*/ 67780 h 451866"/>
              <a:gd name="connsiteX6" fmla="*/ 57613 w 408939"/>
              <a:gd name="connsiteY6" fmla="*/ 67780 h 451866"/>
              <a:gd name="connsiteX7" fmla="*/ 0 w 408939"/>
              <a:gd name="connsiteY7" fmla="*/ 124263 h 451866"/>
              <a:gd name="connsiteX8" fmla="*/ 56483 w 408939"/>
              <a:gd name="connsiteY8" fmla="*/ 180747 h 451866"/>
              <a:gd name="connsiteX9" fmla="*/ 187525 w 408939"/>
              <a:gd name="connsiteY9" fmla="*/ 180747 h 451866"/>
              <a:gd name="connsiteX10" fmla="*/ 187525 w 408939"/>
              <a:gd name="connsiteY10" fmla="*/ 451867 h 451866"/>
              <a:gd name="connsiteX11" fmla="*/ 221415 w 408939"/>
              <a:gd name="connsiteY11" fmla="*/ 451867 h 451866"/>
              <a:gd name="connsiteX12" fmla="*/ 221415 w 408939"/>
              <a:gd name="connsiteY12" fmla="*/ 316307 h 451866"/>
              <a:gd name="connsiteX13" fmla="*/ 351326 w 408939"/>
              <a:gd name="connsiteY13" fmla="*/ 316307 h 451866"/>
              <a:gd name="connsiteX14" fmla="*/ 408939 w 408939"/>
              <a:gd name="connsiteY14" fmla="*/ 259823 h 451866"/>
              <a:gd name="connsiteX15" fmla="*/ 352456 w 408939"/>
              <a:gd name="connsiteY15" fmla="*/ 203340 h 4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8939" h="451866">
                <a:moveTo>
                  <a:pt x="352456" y="203340"/>
                </a:moveTo>
                <a:lnTo>
                  <a:pt x="221415" y="203340"/>
                </a:lnTo>
                <a:lnTo>
                  <a:pt x="221415" y="16945"/>
                </a:lnTo>
                <a:cubicBezTo>
                  <a:pt x="221415" y="7343"/>
                  <a:pt x="214072" y="0"/>
                  <a:pt x="204470" y="0"/>
                </a:cubicBezTo>
                <a:cubicBezTo>
                  <a:pt x="194868" y="0"/>
                  <a:pt x="187525" y="7343"/>
                  <a:pt x="187525" y="16945"/>
                </a:cubicBezTo>
                <a:lnTo>
                  <a:pt x="187525" y="67780"/>
                </a:lnTo>
                <a:lnTo>
                  <a:pt x="57613" y="67780"/>
                </a:lnTo>
                <a:cubicBezTo>
                  <a:pt x="27677" y="98281"/>
                  <a:pt x="565" y="124828"/>
                  <a:pt x="0" y="124263"/>
                </a:cubicBezTo>
                <a:lnTo>
                  <a:pt x="56483" y="180747"/>
                </a:lnTo>
                <a:lnTo>
                  <a:pt x="187525" y="180747"/>
                </a:lnTo>
                <a:lnTo>
                  <a:pt x="187525" y="451867"/>
                </a:lnTo>
                <a:lnTo>
                  <a:pt x="221415" y="451867"/>
                </a:lnTo>
                <a:lnTo>
                  <a:pt x="221415" y="316307"/>
                </a:lnTo>
                <a:lnTo>
                  <a:pt x="351326" y="316307"/>
                </a:lnTo>
                <a:cubicBezTo>
                  <a:pt x="381263" y="285806"/>
                  <a:pt x="408375" y="259259"/>
                  <a:pt x="408939" y="259823"/>
                </a:cubicBezTo>
                <a:lnTo>
                  <a:pt x="352456" y="203340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48C585-A01D-C63F-88AF-073EB864AA16}"/>
              </a:ext>
            </a:extLst>
          </p:cNvPr>
          <p:cNvSpPr/>
          <p:nvPr/>
        </p:nvSpPr>
        <p:spPr>
          <a:xfrm>
            <a:off x="2702408" y="2015067"/>
            <a:ext cx="6239118" cy="2217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D5F21-D62D-6B7C-D885-DCF28719232F}"/>
              </a:ext>
            </a:extLst>
          </p:cNvPr>
          <p:cNvSpPr txBox="1"/>
          <p:nvPr/>
        </p:nvSpPr>
        <p:spPr>
          <a:xfrm>
            <a:off x="3372654" y="4514114"/>
            <a:ext cx="2047146" cy="2024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Total </a:t>
            </a:r>
            <a:r>
              <a:rPr lang="en-US" sz="2400" b="1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$50</a:t>
            </a:r>
            <a:endParaRPr lang="en-US" sz="2400" b="1" kern="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5B9FE50-BA7A-EFB8-D68E-15A437633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24860"/>
              </p:ext>
            </p:extLst>
          </p:nvPr>
        </p:nvGraphicFramePr>
        <p:xfrm>
          <a:off x="3158767" y="1219678"/>
          <a:ext cx="2474920" cy="278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604">
                  <a:extLst>
                    <a:ext uri="{9D8B030D-6E8A-4147-A177-3AD203B41FA5}">
                      <a16:colId xmlns:a16="http://schemas.microsoft.com/office/drawing/2014/main" val="1212943358"/>
                    </a:ext>
                  </a:extLst>
                </a:gridCol>
                <a:gridCol w="736316">
                  <a:extLst>
                    <a:ext uri="{9D8B030D-6E8A-4147-A177-3AD203B41FA5}">
                      <a16:colId xmlns:a16="http://schemas.microsoft.com/office/drawing/2014/main" val="263375059"/>
                    </a:ext>
                  </a:extLst>
                </a:gridCol>
              </a:tblGrid>
              <a:tr h="88334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$10 </a:t>
                      </a:r>
                      <a:r>
                        <a:rPr lang="en-US" sz="1400" dirty="0">
                          <a:latin typeface="Century Gothic" panose="020B0502020202020204" pitchFamily="34" charset="0"/>
                        </a:rPr>
                        <a:t>per borrower per tax year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$20</a:t>
                      </a:r>
                      <a:endParaRPr lang="en-US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74978"/>
                  </a:ext>
                </a:extLst>
              </a:tr>
              <a:tr h="9907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One error returned requiring re-pull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$10</a:t>
                      </a:r>
                      <a:endParaRPr lang="en-US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13481"/>
                  </a:ext>
                </a:extLst>
              </a:tr>
              <a:tr h="9109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Post-closing verification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$20</a:t>
                      </a:r>
                      <a:endParaRPr lang="en-US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919352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44B2258-A542-D9D4-A337-1C9096B2A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29342"/>
              </p:ext>
            </p:extLst>
          </p:nvPr>
        </p:nvGraphicFramePr>
        <p:xfrm>
          <a:off x="6100455" y="1219678"/>
          <a:ext cx="2722412" cy="2784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557">
                  <a:extLst>
                    <a:ext uri="{9D8B030D-6E8A-4147-A177-3AD203B41FA5}">
                      <a16:colId xmlns:a16="http://schemas.microsoft.com/office/drawing/2014/main" val="1212943358"/>
                    </a:ext>
                  </a:extLst>
                </a:gridCol>
                <a:gridCol w="699855">
                  <a:extLst>
                    <a:ext uri="{9D8B030D-6E8A-4147-A177-3AD203B41FA5}">
                      <a16:colId xmlns:a16="http://schemas.microsoft.com/office/drawing/2014/main" val="263375059"/>
                    </a:ext>
                  </a:extLst>
                </a:gridCol>
              </a:tblGrid>
              <a:tr h="100402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One cost per loan file, unlimited borrowers and tax years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$</a:t>
                      </a:r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en-US" sz="16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74978"/>
                  </a:ext>
                </a:extLst>
              </a:tr>
              <a:tr h="9278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Less than 1% errors. No charge for re-pulls.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100584" marR="1005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13481"/>
                  </a:ext>
                </a:extLst>
              </a:tr>
              <a:tr h="8530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Post-closing verification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marL="100584" marR="1005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919352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72FD9FD-A74C-F899-3249-DD6E841283D5}"/>
              </a:ext>
            </a:extLst>
          </p:cNvPr>
          <p:cNvSpPr txBox="1"/>
          <p:nvPr/>
        </p:nvSpPr>
        <p:spPr>
          <a:xfrm>
            <a:off x="6438088" y="4532347"/>
            <a:ext cx="2047146" cy="2024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Total $</a:t>
            </a:r>
            <a:r>
              <a:rPr lang="en-US" sz="2400" b="1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15</a:t>
            </a:r>
            <a:endParaRPr lang="en-US" sz="2400" b="1" kern="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BC6C9F-9D23-13A8-E5F3-5110C67F21F8}"/>
              </a:ext>
            </a:extLst>
          </p:cNvPr>
          <p:cNvCxnSpPr>
            <a:cxnSpLocks/>
          </p:cNvCxnSpPr>
          <p:nvPr/>
        </p:nvCxnSpPr>
        <p:spPr>
          <a:xfrm flipH="1">
            <a:off x="5799909" y="1171688"/>
            <a:ext cx="8723" cy="27203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4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04D98A3E-748F-4009-5064-B429B1B17C1A}"/>
              </a:ext>
            </a:extLst>
          </p:cNvPr>
          <p:cNvSpPr/>
          <p:nvPr/>
        </p:nvSpPr>
        <p:spPr>
          <a:xfrm>
            <a:off x="440511" y="1392578"/>
            <a:ext cx="5949722" cy="3460047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6389CE-9264-CFA5-CF73-AE3E1CFC3C56}"/>
              </a:ext>
            </a:extLst>
          </p:cNvPr>
          <p:cNvSpPr/>
          <p:nvPr/>
        </p:nvSpPr>
        <p:spPr>
          <a:xfrm>
            <a:off x="6540861" y="1392578"/>
            <a:ext cx="1486542" cy="346004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85C1C-C235-6DA9-8783-1F7052BE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&amp; Income Tax 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2139D-7148-AB29-0A68-D66DC9DB0539}"/>
              </a:ext>
            </a:extLst>
          </p:cNvPr>
          <p:cNvSpPr txBox="1"/>
          <p:nvPr/>
        </p:nvSpPr>
        <p:spPr>
          <a:xfrm>
            <a:off x="891401" y="1518389"/>
            <a:ext cx="54988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Individual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CCACB-8A29-E2E0-F91F-4572687555F8}"/>
              </a:ext>
            </a:extLst>
          </p:cNvPr>
          <p:cNvSpPr txBox="1"/>
          <p:nvPr/>
        </p:nvSpPr>
        <p:spPr>
          <a:xfrm>
            <a:off x="3351798" y="1972628"/>
            <a:ext cx="1371600" cy="29580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1098-C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1098-E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1098-Q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1098-T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1097-BTC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1042-S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3921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3922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5498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5498-ESA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5498-MSA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5498-SA</a:t>
            </a:r>
          </a:p>
          <a:p>
            <a:pPr indent="-274320" defTabSz="457189">
              <a:buSzPct val="69000"/>
              <a:buFont typeface="+mj-lt"/>
              <a:buAutoNum type="arabicPeriod" startAt="29"/>
            </a:pPr>
            <a:r>
              <a:rPr lang="en-US" sz="1250" dirty="0">
                <a:latin typeface="Century Gothic" panose="020B0502020202020204" pitchFamily="34" charset="0"/>
              </a:rPr>
              <a:t>8805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B6A84-D89B-01A9-8CC1-BD5885A80DF0}"/>
              </a:ext>
            </a:extLst>
          </p:cNvPr>
          <p:cNvSpPr txBox="1"/>
          <p:nvPr/>
        </p:nvSpPr>
        <p:spPr>
          <a:xfrm>
            <a:off x="611802" y="1972628"/>
            <a:ext cx="1371600" cy="29599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W-2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W-2G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K-1 1041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K-1 1065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K-1 1120S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1099-A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1099-B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1099-C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1099-CAP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1099-DIV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1099-G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1099-H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1099-INT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1099-K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1DFF-B256-9639-13CB-8DDE8280356A}"/>
              </a:ext>
            </a:extLst>
          </p:cNvPr>
          <p:cNvSpPr txBox="1"/>
          <p:nvPr/>
        </p:nvSpPr>
        <p:spPr>
          <a:xfrm>
            <a:off x="1981800" y="1972628"/>
            <a:ext cx="1371600" cy="29580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1099-LS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1099-LTC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1099-MISC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1099-MSA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1099-OID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1099-PATR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1099-Q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1099-R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1099-S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1099-SA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1099-SB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1099-SSA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1099-NEC</a:t>
            </a:r>
          </a:p>
          <a:p>
            <a:pPr indent="-274320" defTabSz="457189">
              <a:buSzPct val="69000"/>
              <a:buFont typeface="+mj-lt"/>
              <a:buAutoNum type="arabicPeriod" startAt="15"/>
            </a:pPr>
            <a:r>
              <a:rPr lang="en-US" sz="1250" dirty="0">
                <a:latin typeface="Century Gothic" panose="020B0502020202020204" pitchFamily="34" charset="0"/>
              </a:rPr>
              <a:t>1098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BB1E5-D325-E7A7-0347-947D802BEB49}"/>
              </a:ext>
            </a:extLst>
          </p:cNvPr>
          <p:cNvSpPr txBox="1"/>
          <p:nvPr/>
        </p:nvSpPr>
        <p:spPr>
          <a:xfrm>
            <a:off x="6540861" y="1518389"/>
            <a:ext cx="14865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Business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8ACED-C418-9825-5CAB-87BC575C6B99}"/>
              </a:ext>
            </a:extLst>
          </p:cNvPr>
          <p:cNvSpPr txBox="1"/>
          <p:nvPr/>
        </p:nvSpPr>
        <p:spPr>
          <a:xfrm>
            <a:off x="4903688" y="1972628"/>
            <a:ext cx="1486545" cy="29580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A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B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C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D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E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F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H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J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R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1040-Sch SE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1116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8995-A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4BE22-EB49-35D0-92A4-BD9549F3AE3B}"/>
              </a:ext>
            </a:extLst>
          </p:cNvPr>
          <p:cNvSpPr txBox="1"/>
          <p:nvPr/>
        </p:nvSpPr>
        <p:spPr>
          <a:xfrm>
            <a:off x="6751354" y="1972628"/>
            <a:ext cx="1092935" cy="2288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1120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1120 S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1065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1120 A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1120 H</a:t>
            </a:r>
          </a:p>
          <a:p>
            <a:pPr indent="-274320" defTabSz="457189">
              <a:buSzPct val="69000"/>
              <a:buFont typeface="+mj-lt"/>
              <a:buAutoNum type="arabicPeriod"/>
            </a:pPr>
            <a:r>
              <a:rPr lang="en-US" sz="1250" dirty="0">
                <a:latin typeface="Century Gothic" panose="020B0502020202020204" pitchFamily="34" charset="0"/>
              </a:rPr>
              <a:t>1120 L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8E7383-0B76-85B3-9EA6-5BF2334E2339}"/>
              </a:ext>
            </a:extLst>
          </p:cNvPr>
          <p:cNvCxnSpPr>
            <a:cxnSpLocks/>
          </p:cNvCxnSpPr>
          <p:nvPr/>
        </p:nvCxnSpPr>
        <p:spPr>
          <a:xfrm>
            <a:off x="4671948" y="1926563"/>
            <a:ext cx="0" cy="2648758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47812"/>
      </p:ext>
    </p:extLst>
  </p:cSld>
  <p:clrMapOvr>
    <a:masterClrMapping/>
  </p:clrMapOvr>
</p:sld>
</file>

<file path=ppt/theme/theme1.xml><?xml version="1.0" encoding="utf-8"?>
<a:theme xmlns:a="http://schemas.openxmlformats.org/drawingml/2006/main" name="Details Page">
  <a:themeElements>
    <a:clrScheme name="Custom 3">
      <a:dk1>
        <a:srgbClr val="000000"/>
      </a:dk1>
      <a:lt1>
        <a:sysClr val="window" lastClr="FFFFFF"/>
      </a:lt1>
      <a:dk2>
        <a:srgbClr val="011158"/>
      </a:dk2>
      <a:lt2>
        <a:srgbClr val="E7E6E6"/>
      </a:lt2>
      <a:accent1>
        <a:srgbClr val="011158"/>
      </a:accent1>
      <a:accent2>
        <a:srgbClr val="43ACD1"/>
      </a:accent2>
      <a:accent3>
        <a:srgbClr val="25C1A3"/>
      </a:accent3>
      <a:accent4>
        <a:srgbClr val="A8B8FE"/>
      </a:accent4>
      <a:accent5>
        <a:srgbClr val="93D0E5"/>
      </a:accent5>
      <a:accent6>
        <a:srgbClr val="72E4CE"/>
      </a:accent6>
      <a:hlink>
        <a:srgbClr val="011158"/>
      </a:hlink>
      <a:folHlink>
        <a:srgbClr val="43AC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3E262E0BEFF41AE31B0E0E3876677" ma:contentTypeVersion="17" ma:contentTypeDescription="Create a new document." ma:contentTypeScope="" ma:versionID="f06c40bf5a80d1fd96640183319d1b4c">
  <xsd:schema xmlns:xsd="http://www.w3.org/2001/XMLSchema" xmlns:xs="http://www.w3.org/2001/XMLSchema" xmlns:p="http://schemas.microsoft.com/office/2006/metadata/properties" xmlns:ns1="http://schemas.microsoft.com/sharepoint/v3" xmlns:ns2="e01c4d39-413d-46b4-86f4-2044db152459" xmlns:ns3="acc66861-88f7-4805-b11f-92ecbc416262" targetNamespace="http://schemas.microsoft.com/office/2006/metadata/properties" ma:root="true" ma:fieldsID="d42aca8769024db8af48652476990ba9" ns1:_="" ns2:_="" ns3:_="">
    <xsd:import namespace="http://schemas.microsoft.com/sharepoint/v3"/>
    <xsd:import namespace="e01c4d39-413d-46b4-86f4-2044db152459"/>
    <xsd:import namespace="acc66861-88f7-4805-b11f-92ecbc416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c4d39-413d-46b4-86f4-2044db152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9b6f3c-2a84-410d-a1c1-a6a36e660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66861-88f7-4805-b11f-92ecbc416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ab1d2c5-110f-4078-a960-1768f1758d1d}" ma:internalName="TaxCatchAll" ma:showField="CatchAllData" ma:web="acc66861-88f7-4805-b11f-92ecbc4162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01c4d39-413d-46b4-86f4-2044db152459">
      <Terms xmlns="http://schemas.microsoft.com/office/infopath/2007/PartnerControls"/>
    </lcf76f155ced4ddcb4097134ff3c332f>
    <_ip_UnifiedCompliancePolicyProperties xmlns="http://schemas.microsoft.com/sharepoint/v3" xsi:nil="true"/>
    <TaxCatchAll xmlns="acc66861-88f7-4805-b11f-92ecbc416262" xsi:nil="true"/>
  </documentManagement>
</p:properties>
</file>

<file path=customXml/itemProps1.xml><?xml version="1.0" encoding="utf-8"?>
<ds:datastoreItem xmlns:ds="http://schemas.openxmlformats.org/officeDocument/2006/customXml" ds:itemID="{79A3B72F-27A5-4635-B8FA-1D8798C7B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D26B0-9977-485A-88F3-593DC1A97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1c4d39-413d-46b4-86f4-2044db152459"/>
    <ds:schemaRef ds:uri="acc66861-88f7-4805-b11f-92ecbc416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F6BC94-C1B8-467E-A11A-5AF1353237A2}">
  <ds:schemaRefs>
    <ds:schemaRef ds:uri="http://purl.org/dc/elements/1.1/"/>
    <ds:schemaRef ds:uri="http://schemas.microsoft.com/office/2006/documentManagement/types"/>
    <ds:schemaRef ds:uri="http://purl.org/dc/terms/"/>
    <ds:schemaRef ds:uri="acc66861-88f7-4805-b11f-92ecbc416262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e01c4d39-413d-46b4-86f4-2044db152459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55795</TotalTime>
  <Words>729</Words>
  <Application>Microsoft Office PowerPoint</Application>
  <PresentationFormat>On-screen Show (16:9)</PresentationFormat>
  <Paragraphs>170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Open Sans</vt:lpstr>
      <vt:lpstr>Segoe UI</vt:lpstr>
      <vt:lpstr>Wingdings</vt:lpstr>
      <vt:lpstr>Details Page</vt:lpstr>
      <vt:lpstr>Tax Wallet</vt:lpstr>
      <vt:lpstr>Halcyon Practical solutions to expand your services</vt:lpstr>
      <vt:lpstr>The 4506</vt:lpstr>
      <vt:lpstr>We Solve the  4506 Nuisance</vt:lpstr>
      <vt:lpstr>Two Easy Paths</vt:lpstr>
      <vt:lpstr>PowerPoint Presentation</vt:lpstr>
      <vt:lpstr>More Affordable &amp; Quicker Than IVES</vt:lpstr>
      <vt:lpstr>PowerPoint Presentation</vt:lpstr>
      <vt:lpstr>IRS &amp; Income Tax Forms</vt:lpstr>
      <vt:lpstr>PowerPoint Presentation</vt:lpstr>
      <vt:lpstr>Easy Order Form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Trevino</dc:creator>
  <cp:lastModifiedBy>Tracy Bush</cp:lastModifiedBy>
  <cp:revision>396</cp:revision>
  <cp:lastPrinted>2021-07-19T16:28:50Z</cp:lastPrinted>
  <dcterms:created xsi:type="dcterms:W3CDTF">2019-10-07T22:19:22Z</dcterms:created>
  <dcterms:modified xsi:type="dcterms:W3CDTF">2024-08-27T15:56:39Z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0x0101004D13E262E0BEFF41AE31B0E0E3876677</vt:lpwstr>
  </property>
</Properties>
</file>